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56" r:id="rId2"/>
    <p:sldId id="361" r:id="rId3"/>
    <p:sldId id="3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Z62uRURx1UOwrc1obWzXfA==" hashData="GxlMGZt+pdHakyW61weB/Xndnl2vWOCTX8y4+liAxDOpsuVP5Qe+0o8LJL5wz3jtlE30UGSMhIwtZZZNKfQez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249" autoAdjust="0"/>
  </p:normalViewPr>
  <p:slideViewPr>
    <p:cSldViewPr>
      <p:cViewPr varScale="1">
        <p:scale>
          <a:sx n="68" d="100"/>
          <a:sy n="68" d="100"/>
        </p:scale>
        <p:origin x="154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10/04/2021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Answers appear in slide show.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7037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10/04/2021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10/04/2021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10/04/2021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10/04/2021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10/04/2021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10/04/2021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10/04/2021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10/04/2021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10/04/2021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10/04/2021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10/04/2021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10/04/2021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91318" y="1003365"/>
            <a:ext cx="8361363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NOW; </a:t>
            </a:r>
            <a:r>
              <a:rPr lang="en-GB" dirty="0">
                <a:latin typeface="Comic Sans MS" panose="030F0702030302020204" pitchFamily="66" charset="0"/>
              </a:rPr>
              <a:t>Write down the following units under what you think is the correct column heading.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16632"/>
            <a:ext cx="8361363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SPEED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49008" y="667727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6C019B1-1A47-4261-B4D5-040B5E6F2D43}"/>
              </a:ext>
            </a:extLst>
          </p:cNvPr>
          <p:cNvSpPr/>
          <p:nvPr/>
        </p:nvSpPr>
        <p:spPr>
          <a:xfrm>
            <a:off x="391318" y="5013176"/>
            <a:ext cx="8361363" cy="151865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Now you know the answers (or before), what do the speed units have in common?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In maths what does per mean?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4B1D822-181B-46FF-AA6C-2D92B9B9F338}"/>
              </a:ext>
            </a:extLst>
          </p:cNvPr>
          <p:cNvCxnSpPr/>
          <p:nvPr/>
        </p:nvCxnSpPr>
        <p:spPr>
          <a:xfrm>
            <a:off x="6084168" y="1772816"/>
            <a:ext cx="0" cy="28083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ABF1DC6-7139-4C37-A15C-59D3F63CF33F}"/>
              </a:ext>
            </a:extLst>
          </p:cNvPr>
          <p:cNvCxnSpPr>
            <a:cxnSpLocks/>
          </p:cNvCxnSpPr>
          <p:nvPr/>
        </p:nvCxnSpPr>
        <p:spPr>
          <a:xfrm flipH="1">
            <a:off x="3275856" y="2204864"/>
            <a:ext cx="536459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5E251B03-5676-4FDC-BD51-4B9BA238D0FA}"/>
              </a:ext>
            </a:extLst>
          </p:cNvPr>
          <p:cNvSpPr txBox="1"/>
          <p:nvPr/>
        </p:nvSpPr>
        <p:spPr>
          <a:xfrm>
            <a:off x="3275856" y="1628800"/>
            <a:ext cx="2740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Comic Sans MS" panose="030F0702030302020204" pitchFamily="66" charset="0"/>
              </a:rPr>
              <a:t>Speed units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ED25726-7872-4E5B-BE66-A8EE778BA067}"/>
              </a:ext>
            </a:extLst>
          </p:cNvPr>
          <p:cNvSpPr txBox="1"/>
          <p:nvPr/>
        </p:nvSpPr>
        <p:spPr>
          <a:xfrm>
            <a:off x="6156176" y="1628800"/>
            <a:ext cx="2533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Comic Sans MS" panose="030F0702030302020204" pitchFamily="66" charset="0"/>
              </a:rPr>
              <a:t>Other units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BFBCE3-EBDD-4967-BC9B-843F36F57289}"/>
              </a:ext>
            </a:extLst>
          </p:cNvPr>
          <p:cNvSpPr txBox="1"/>
          <p:nvPr/>
        </p:nvSpPr>
        <p:spPr>
          <a:xfrm>
            <a:off x="315254" y="1772816"/>
            <a:ext cx="2524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mph (miles per hour)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12B0810-F1CD-4333-B0D0-84380ACC0EE1}"/>
              </a:ext>
            </a:extLst>
          </p:cNvPr>
          <p:cNvSpPr txBox="1"/>
          <p:nvPr/>
        </p:nvSpPr>
        <p:spPr>
          <a:xfrm>
            <a:off x="315254" y="2188029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m/s (metres per second)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881B4C7-1090-4196-88FB-91CAEEA930FE}"/>
              </a:ext>
            </a:extLst>
          </p:cNvPr>
          <p:cNvSpPr txBox="1"/>
          <p:nvPr/>
        </p:nvSpPr>
        <p:spPr>
          <a:xfrm>
            <a:off x="315254" y="3410964"/>
            <a:ext cx="3316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Km/hr (kilometres per hour)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370F512-F42D-441F-8365-173A49950D0E}"/>
              </a:ext>
            </a:extLst>
          </p:cNvPr>
          <p:cNvSpPr txBox="1"/>
          <p:nvPr/>
        </p:nvSpPr>
        <p:spPr>
          <a:xfrm>
            <a:off x="315254" y="2683507"/>
            <a:ext cx="3316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cm</a:t>
            </a:r>
            <a:r>
              <a:rPr lang="en-GB" baseline="30000" dirty="0">
                <a:latin typeface="Comic Sans MS" panose="030F0702030302020204" pitchFamily="66" charset="0"/>
              </a:rPr>
              <a:t>3</a:t>
            </a:r>
            <a:r>
              <a:rPr lang="en-GB" dirty="0">
                <a:latin typeface="Comic Sans MS" panose="030F0702030302020204" pitchFamily="66" charset="0"/>
              </a:rPr>
              <a:t>/s (centre metres </a:t>
            </a:r>
          </a:p>
          <a:p>
            <a:r>
              <a:rPr lang="en-GB" dirty="0">
                <a:latin typeface="Comic Sans MS" panose="030F0702030302020204" pitchFamily="66" charset="0"/>
              </a:rPr>
              <a:t>cubed per second)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791CFA9-B78B-4BA0-A61B-723136752B3A}"/>
              </a:ext>
            </a:extLst>
          </p:cNvPr>
          <p:cNvSpPr txBox="1"/>
          <p:nvPr/>
        </p:nvSpPr>
        <p:spPr>
          <a:xfrm>
            <a:off x="315254" y="3908805"/>
            <a:ext cx="3316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g/s (grams per second)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9C8688E-9D0C-4443-83C0-872A72458FCF}"/>
              </a:ext>
            </a:extLst>
          </p:cNvPr>
          <p:cNvSpPr txBox="1"/>
          <p:nvPr/>
        </p:nvSpPr>
        <p:spPr>
          <a:xfrm>
            <a:off x="315254" y="4293096"/>
            <a:ext cx="40407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N/m</a:t>
            </a:r>
            <a:r>
              <a:rPr lang="en-GB" baseline="30000" dirty="0">
                <a:latin typeface="Comic Sans MS" panose="030F0702030302020204" pitchFamily="66" charset="0"/>
              </a:rPr>
              <a:t>2</a:t>
            </a:r>
            <a:r>
              <a:rPr lang="en-GB" dirty="0">
                <a:latin typeface="Comic Sans MS" panose="030F0702030302020204" pitchFamily="66" charset="0"/>
              </a:rPr>
              <a:t> (Newtons per metre </a:t>
            </a:r>
          </a:p>
          <a:p>
            <a:r>
              <a:rPr lang="en-GB" dirty="0">
                <a:latin typeface="Comic Sans MS" panose="030F0702030302020204" pitchFamily="66" charset="0"/>
              </a:rPr>
              <a:t>squared)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23F84FF-1109-4B81-93C3-0A21AD2CB149}"/>
              </a:ext>
            </a:extLst>
          </p:cNvPr>
          <p:cNvSpPr/>
          <p:nvPr/>
        </p:nvSpPr>
        <p:spPr>
          <a:xfrm>
            <a:off x="395536" y="5013176"/>
            <a:ext cx="8361363" cy="151865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Now you know the answers (or before), what do the speed units have in common?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Distance and time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In maths what does per mean?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1A0674D-6563-47EF-8AE8-05B20BAC4D64}"/>
              </a:ext>
            </a:extLst>
          </p:cNvPr>
          <p:cNvSpPr/>
          <p:nvPr/>
        </p:nvSpPr>
        <p:spPr>
          <a:xfrm>
            <a:off x="395536" y="5013176"/>
            <a:ext cx="8361363" cy="151865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Now you know the answers (or before), what do the speed units have in common?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Distance and time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In maths what does per mean?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Divided by (or for every)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9375D65-C2CC-4FE1-B3DE-41D9D53AE4FB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3333E-6 L 0.34323 0.0627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53" y="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.0463 L 0.31979 0.133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90" y="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07407E-6 L 0.63073 -0.0775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28" y="-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.10162 L 0.2842 0.0747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01" y="-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0.0338 L 0.64653 -0.1238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26" y="-4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L 0.64618 -0.055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09" y="-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2" grpId="0"/>
      <p:bldP spid="23" grpId="0"/>
      <p:bldP spid="25" grpId="0"/>
      <p:bldP spid="26" grpId="0"/>
      <p:bldP spid="27" grpId="0"/>
      <p:bldP spid="16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660259F7-FA7E-4583-98E1-23FA155E617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59" y="1719000"/>
            <a:ext cx="4753945" cy="3420000"/>
          </a:xfrm>
          <a:prstGeom prst="rect">
            <a:avLst/>
          </a:prstGeom>
        </p:spPr>
      </p:pic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F5CCDA89-15F4-455B-9465-CD5B157D239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41778"/>
            <a:ext cx="1292844" cy="775201"/>
          </a:xfrm>
          <a:prstGeom prst="rect">
            <a:avLst/>
          </a:prstGeom>
        </p:spPr>
      </p:pic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F5A584D2-D2CF-47F8-BAE3-AE2016987AB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40" y="1719000"/>
            <a:ext cx="4753964" cy="3420000"/>
          </a:xfrm>
          <a:prstGeom prst="rect">
            <a:avLst/>
          </a:prstGeom>
        </p:spPr>
      </p:pic>
      <p:pic>
        <p:nvPicPr>
          <p:cNvPr id="6" name="Picture 5" descr="Chart, line chart&#10;&#10;Description automatically generated">
            <a:extLst>
              <a:ext uri="{FF2B5EF4-FFF2-40B4-BE49-F238E27FC236}">
                <a16:creationId xmlns:a16="http://schemas.microsoft.com/office/drawing/2014/main" id="{C6A97085-A81D-4C55-97EF-B7996C14DFB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42" y="1719000"/>
            <a:ext cx="4753962" cy="3420000"/>
          </a:xfrm>
          <a:prstGeom prst="rect">
            <a:avLst/>
          </a:prstGeom>
        </p:spPr>
      </p:pic>
      <p:pic>
        <p:nvPicPr>
          <p:cNvPr id="7" name="Picture 6" descr="Shape, line chart&#10;&#10;Description automatically generated">
            <a:extLst>
              <a:ext uri="{FF2B5EF4-FFF2-40B4-BE49-F238E27FC236}">
                <a16:creationId xmlns:a16="http://schemas.microsoft.com/office/drawing/2014/main" id="{BBDF6AD0-832C-4BB6-9345-16BCDD720C0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40" y="1705162"/>
            <a:ext cx="4753962" cy="3420000"/>
          </a:xfrm>
          <a:prstGeom prst="rect">
            <a:avLst/>
          </a:prstGeom>
        </p:spPr>
      </p:pic>
      <p:pic>
        <p:nvPicPr>
          <p:cNvPr id="8" name="Picture 7" descr="A picture containing logo&#10;&#10;Description automatically generated">
            <a:extLst>
              <a:ext uri="{FF2B5EF4-FFF2-40B4-BE49-F238E27FC236}">
                <a16:creationId xmlns:a16="http://schemas.microsoft.com/office/drawing/2014/main" id="{BC752E5B-9E5C-4DA8-BFF7-A04687D724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741778"/>
            <a:ext cx="1292844" cy="7752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765DDF-361A-4AE4-B196-4A3C4051CF63}"/>
              </a:ext>
            </a:extLst>
          </p:cNvPr>
          <p:cNvSpPr txBox="1"/>
          <p:nvPr/>
        </p:nvSpPr>
        <p:spPr>
          <a:xfrm>
            <a:off x="395536" y="344770"/>
            <a:ext cx="2448272" cy="3693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100m in 10 seconds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1DC2FB-395F-42E0-AA4D-A0803AD9A83A}"/>
              </a:ext>
            </a:extLst>
          </p:cNvPr>
          <p:cNvSpPr txBox="1"/>
          <p:nvPr/>
        </p:nvSpPr>
        <p:spPr>
          <a:xfrm>
            <a:off x="3347864" y="344770"/>
            <a:ext cx="2088232" cy="3693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10 seconds stop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E1D6D98-92CE-41EE-A9FD-F1D6F9A9EDAA}"/>
              </a:ext>
            </a:extLst>
          </p:cNvPr>
          <p:cNvSpPr txBox="1"/>
          <p:nvPr/>
        </p:nvSpPr>
        <p:spPr>
          <a:xfrm>
            <a:off x="6156176" y="331805"/>
            <a:ext cx="2304256" cy="3693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200m in 5 seconds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26A5737-473E-4C22-A3B2-D8571E6E3326}"/>
              </a:ext>
            </a:extLst>
          </p:cNvPr>
          <p:cNvSpPr/>
          <p:nvPr/>
        </p:nvSpPr>
        <p:spPr>
          <a:xfrm>
            <a:off x="316010" y="5534119"/>
            <a:ext cx="8361363" cy="77520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Watch the following motion being plotted on a distance time graph.</a:t>
            </a:r>
          </a:p>
        </p:txBody>
      </p:sp>
    </p:spTree>
    <p:extLst>
      <p:ext uri="{BB962C8B-B14F-4D97-AF65-F5344CB8AC3E}">
        <p14:creationId xmlns:p14="http://schemas.microsoft.com/office/powerpoint/2010/main" val="183474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22222E-6 -3.33333E-6 L 0.3309 -0.00046 " pathEditMode="relative" rAng="0" ptsTypes="AA">
                                      <p:cBhvr>
                                        <p:cTn id="6" dur="9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45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250"/>
                            </p:stCondLst>
                            <p:childTnLst>
                              <p:par>
                                <p:cTn id="1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25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7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000"/>
                            </p:stCondLst>
                            <p:childTnLst>
                              <p:par>
                                <p:cTn id="25" presetID="42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3.05556E-6 -3.33333E-6 L 0.50416 -0.00069 " pathEditMode="relative" rAng="0" ptsTypes="AA">
                                      <p:cBhvr>
                                        <p:cTn id="26" dur="4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08" y="-4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2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541686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9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Speed is a rate, it is how far we travel per unit of time. The scientific unit for speed is metres per second (m/s).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Average speed is calculated by dividing distance travelled (m) by time taken (s).</a:t>
            </a:r>
          </a:p>
          <a:p>
            <a:pPr marL="342900" indent="-3429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Motion can be plotted on a distance time graph. The steepness of the lines (the gradient) is the speed of motion.</a:t>
            </a:r>
          </a:p>
          <a:p>
            <a:pPr>
              <a:buSzPct val="110000"/>
              <a:defRPr/>
            </a:pPr>
            <a:endParaRPr lang="en-GB" sz="900" dirty="0">
              <a:latin typeface="Comic Sans MS" panose="030F0702030302020204" pitchFamily="66" charset="0"/>
            </a:endParaRPr>
          </a:p>
          <a:p>
            <a:pPr marL="3429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Speed cameras take two photographs 0.5 seconds apart and use the distance travelled during this time to calculate average speed.</a:t>
            </a:r>
          </a:p>
          <a:p>
            <a:pPr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49008" y="6605265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4593</TotalTime>
  <Words>308</Words>
  <Application>Microsoft Office PowerPoint</Application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385</cp:revision>
  <cp:lastPrinted>2016-09-29T14:32:46Z</cp:lastPrinted>
  <dcterms:created xsi:type="dcterms:W3CDTF">2014-09-06T19:55:35Z</dcterms:created>
  <dcterms:modified xsi:type="dcterms:W3CDTF">2021-04-10T12:59:49Z</dcterms:modified>
</cp:coreProperties>
</file>