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56" r:id="rId2"/>
    <p:sldId id="3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DQLLsaZCUx6mNNq/zHqgAA==" hashData="eHMvTmVdihGJDhVuEUDHaq6Qu6DrHbIerDW2nr6jsZRJSJIccr82WQkpJFZw9Yw7f5ajpJrR2WhcYAUa7y9DjQ=="/>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F79F"/>
    <a:srgbClr val="E3559F"/>
    <a:srgbClr val="F1A1E7"/>
    <a:srgbClr val="F4E1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4660"/>
  </p:normalViewPr>
  <p:slideViewPr>
    <p:cSldViewPr>
      <p:cViewPr varScale="1">
        <p:scale>
          <a:sx n="68" d="100"/>
          <a:sy n="68" d="100"/>
        </p:scale>
        <p:origin x="1548" y="42"/>
      </p:cViewPr>
      <p:guideLst>
        <p:guide orient="horz" pos="2160"/>
        <p:guide pos="288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129211-22DE-4B58-B8E4-CD4AF08424FD}" type="datetimeFigureOut">
              <a:rPr lang="en-GB" smtClean="0"/>
              <a:t>10/04/2021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C0B10-1D6E-4ED7-9A19-E964CF7F1059}" type="slidenum">
              <a:rPr lang="en-GB" smtClean="0"/>
              <a:t>‹#›</a:t>
            </a:fld>
            <a:endParaRPr lang="en-GB"/>
          </a:p>
        </p:txBody>
      </p:sp>
    </p:spTree>
    <p:extLst>
      <p:ext uri="{BB962C8B-B14F-4D97-AF65-F5344CB8AC3E}">
        <p14:creationId xmlns:p14="http://schemas.microsoft.com/office/powerpoint/2010/main" val="388897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fld id="{F67EAD8C-579F-4197-9295-2977F6A25BB9}" type="datetime1">
              <a:rPr lang="en-GB" smtClean="0">
                <a:solidFill>
                  <a:srgbClr val="000000"/>
                </a:solidFill>
              </a:rPr>
              <a:t>10/04/2021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397941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5D0A5F54-BC7C-4F8C-8687-49442D5DAA48}" type="datetime1">
              <a:rPr lang="en-GB" smtClean="0">
                <a:solidFill>
                  <a:srgbClr val="000000"/>
                </a:solidFill>
              </a:rPr>
              <a:t>10/04/2021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114988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3FABEB11-3519-4ECA-BFE3-EF0B404FD0F6}" type="datetime1">
              <a:rPr lang="en-GB" smtClean="0">
                <a:solidFill>
                  <a:srgbClr val="000000"/>
                </a:solidFill>
              </a:rPr>
              <a:t>10/04/2021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3557770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1424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89DF58BD-B30C-49BD-B9DA-614B50A75B76}" type="datetime1">
              <a:rPr lang="en-GB" smtClean="0">
                <a:solidFill>
                  <a:srgbClr val="000000"/>
                </a:solidFill>
              </a:rPr>
              <a:t>10/04/2021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28270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FEBE91C-797C-413E-8889-61DA4147311B}" type="datetime1">
              <a:rPr lang="en-GB" smtClean="0">
                <a:solidFill>
                  <a:srgbClr val="000000"/>
                </a:solidFill>
              </a:rPr>
              <a:t>10/04/2021</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GB">
                <a:solidFill>
                  <a:srgbClr val="000000"/>
                </a:solidFill>
              </a:rPr>
              <a:t>© B+W Pubs</a:t>
            </a:r>
          </a:p>
        </p:txBody>
      </p:sp>
      <p:sp>
        <p:nvSpPr>
          <p:cNvPr id="6"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2591731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4BE8FF77-F639-45AA-93C7-41B950F8397A}" type="datetime1">
              <a:rPr lang="en-GB" smtClean="0">
                <a:solidFill>
                  <a:srgbClr val="000000"/>
                </a:solidFill>
              </a:rPr>
              <a:t>10/04/2021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11654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9CF38EA1-6721-4E78-B7BA-10BADB412373}" type="datetime1">
              <a:rPr lang="en-GB" smtClean="0">
                <a:solidFill>
                  <a:srgbClr val="000000"/>
                </a:solidFill>
              </a:rPr>
              <a:t>10/04/2021</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GB">
                <a:solidFill>
                  <a:srgbClr val="000000"/>
                </a:solidFill>
              </a:rPr>
              <a:t>© B+W Pubs</a:t>
            </a:r>
          </a:p>
        </p:txBody>
      </p:sp>
      <p:sp>
        <p:nvSpPr>
          <p:cNvPr id="9"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107395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74ECF0CB-B6A6-4AC2-9E34-43F826B7845D}" type="datetime1">
              <a:rPr lang="en-GB" smtClean="0">
                <a:solidFill>
                  <a:srgbClr val="000000"/>
                </a:solidFill>
              </a:rPr>
              <a:t>10/04/2021</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GB">
                <a:solidFill>
                  <a:srgbClr val="000000"/>
                </a:solidFill>
              </a:rPr>
              <a:t>© B+W Pubs</a:t>
            </a:r>
          </a:p>
        </p:txBody>
      </p:sp>
      <p:sp>
        <p:nvSpPr>
          <p:cNvPr id="5"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115827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F67CC1D-B1AA-45F5-9699-489F89337A7B}" type="datetime1">
              <a:rPr lang="en-GB" smtClean="0">
                <a:solidFill>
                  <a:srgbClr val="000000"/>
                </a:solidFill>
              </a:rPr>
              <a:t>10/04/2021</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GB" dirty="0">
                <a:solidFill>
                  <a:srgbClr val="000000"/>
                </a:solidFill>
              </a:rPr>
              <a:t>© B+W Pubs</a:t>
            </a:r>
          </a:p>
        </p:txBody>
      </p:sp>
      <p:sp>
        <p:nvSpPr>
          <p:cNvPr id="4"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159519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18B35D-4F6F-47EC-8FCC-E7406E831836}" type="datetime1">
              <a:rPr lang="en-GB" smtClean="0">
                <a:solidFill>
                  <a:srgbClr val="000000"/>
                </a:solidFill>
              </a:rPr>
              <a:t>10/04/2021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172824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741E714-B110-45C7-ACCB-6202886E7BE3}" type="datetime1">
              <a:rPr lang="en-GB" smtClean="0">
                <a:solidFill>
                  <a:srgbClr val="000000"/>
                </a:solidFill>
              </a:rPr>
              <a:t>10/04/2021</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GB">
                <a:solidFill>
                  <a:srgbClr val="000000"/>
                </a:solidFill>
              </a:rPr>
              <a:t>© B+W Pubs</a:t>
            </a:r>
          </a:p>
        </p:txBody>
      </p:sp>
      <p:sp>
        <p:nvSpPr>
          <p:cNvPr id="7" name="Rectangle 6"/>
          <p:cNvSpPr>
            <a:spLocks noGrp="1" noChangeArrowheads="1"/>
          </p:cNvSpPr>
          <p:nvPr>
            <p:ph type="sldNum" sz="quarter" idx="12"/>
          </p:nvPr>
        </p:nvSpPr>
        <p:spPr>
          <a:ln/>
        </p:spPr>
        <p:txBody>
          <a:bodyPr/>
          <a:lstStyle>
            <a:lvl1pPr>
              <a:defRPr/>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2016345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defRPr>
            </a:lvl1pPr>
          </a:lstStyle>
          <a:p>
            <a:fld id="{1AC82CC8-390A-4C47-8A0B-039213F7A8B2}" type="datetime1">
              <a:rPr lang="en-GB" smtClean="0">
                <a:solidFill>
                  <a:srgbClr val="000000"/>
                </a:solidFill>
              </a:rPr>
              <a:t>10/04/2021</a:t>
            </a:fld>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defRPr>
            </a:lvl1pPr>
          </a:lstStyle>
          <a:p>
            <a:r>
              <a:rPr lang="en-GB">
                <a:solidFill>
                  <a:srgbClr val="000000"/>
                </a:solidFill>
              </a:rPr>
              <a:t>© B+W Pubs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95E0B86E-4CDE-4C30-9A58-9B673129841B}" type="slidenum">
              <a:rPr lang="en-GB" smtClean="0">
                <a:solidFill>
                  <a:srgbClr val="000000"/>
                </a:solidFill>
                <a:latin typeface="Arial"/>
              </a:rPr>
              <a:pPr/>
              <a:t>‹#›</a:t>
            </a:fld>
            <a:endParaRPr lang="en-GB">
              <a:solidFill>
                <a:srgbClr val="000000"/>
              </a:solidFill>
              <a:latin typeface="Arial"/>
            </a:endParaRPr>
          </a:p>
        </p:txBody>
      </p:sp>
    </p:spTree>
    <p:extLst>
      <p:ext uri="{BB962C8B-B14F-4D97-AF65-F5344CB8AC3E}">
        <p14:creationId xmlns:p14="http://schemas.microsoft.com/office/powerpoint/2010/main" val="162740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rtl="0" eaLnBrk="1" fontAlgn="base" hangingPunct="1">
        <a:spcBef>
          <a:spcPct val="0"/>
        </a:spcBef>
        <a:spcAft>
          <a:spcPct val="0"/>
        </a:spcAft>
        <a:defRPr sz="4400">
          <a:solidFill>
            <a:schemeClr val="tx2"/>
          </a:solidFill>
          <a:latin typeface="OpenDyslexic" panose="00000500000000000000" pitchFamily="50" charset="0"/>
          <a:ea typeface="ＭＳ Ｐゴシック" charset="0"/>
          <a:cs typeface="+mj-cs"/>
        </a:defRPr>
      </a:lvl1pPr>
      <a:lvl2pPr algn="ctr" rtl="0" eaLnBrk="1" fontAlgn="base" hangingPunct="1">
        <a:spcBef>
          <a:spcPct val="0"/>
        </a:spcBef>
        <a:spcAft>
          <a:spcPct val="0"/>
        </a:spcAft>
        <a:defRPr sz="4400">
          <a:solidFill>
            <a:schemeClr val="tx2"/>
          </a:solidFill>
          <a:latin typeface="OpenDyslexic" charset="0"/>
          <a:ea typeface="ＭＳ Ｐゴシック" charset="0"/>
        </a:defRPr>
      </a:lvl2pPr>
      <a:lvl3pPr algn="ctr" rtl="0" eaLnBrk="1" fontAlgn="base" hangingPunct="1">
        <a:spcBef>
          <a:spcPct val="0"/>
        </a:spcBef>
        <a:spcAft>
          <a:spcPct val="0"/>
        </a:spcAft>
        <a:defRPr sz="4400">
          <a:solidFill>
            <a:schemeClr val="tx2"/>
          </a:solidFill>
          <a:latin typeface="OpenDyslexic" charset="0"/>
          <a:ea typeface="ＭＳ Ｐゴシック" charset="0"/>
        </a:defRPr>
      </a:lvl3pPr>
      <a:lvl4pPr algn="ctr" rtl="0" eaLnBrk="1" fontAlgn="base" hangingPunct="1">
        <a:spcBef>
          <a:spcPct val="0"/>
        </a:spcBef>
        <a:spcAft>
          <a:spcPct val="0"/>
        </a:spcAft>
        <a:defRPr sz="4400">
          <a:solidFill>
            <a:schemeClr val="tx2"/>
          </a:solidFill>
          <a:latin typeface="OpenDyslexic" charset="0"/>
          <a:ea typeface="ＭＳ Ｐゴシック" charset="0"/>
        </a:defRPr>
      </a:lvl4pPr>
      <a:lvl5pPr algn="ctr" rtl="0" eaLnBrk="1" fontAlgn="base" hangingPunct="1">
        <a:spcBef>
          <a:spcPct val="0"/>
        </a:spcBef>
        <a:spcAft>
          <a:spcPct val="0"/>
        </a:spcAft>
        <a:defRPr sz="4400">
          <a:solidFill>
            <a:schemeClr val="tx2"/>
          </a:solidFill>
          <a:latin typeface="OpenDyslexic" charset="0"/>
          <a:ea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OpenDyslexic" panose="00000500000000000000" pitchFamily="50" charset="0"/>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OpenDyslexic" panose="00000500000000000000" pitchFamily="50" charset="0"/>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OpenDyslexic" panose="00000500000000000000" pitchFamily="50" charset="0"/>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OpenDyslexic" panose="00000500000000000000" pitchFamily="50" charset="0"/>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OpenDyslexic" panose="00000500000000000000" pitchFamily="50" charset="0"/>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B45ACD2-9A8A-4086-83EB-47A9BEF20EC8}"/>
              </a:ext>
            </a:extLst>
          </p:cNvPr>
          <p:cNvSpPr/>
          <p:nvPr/>
        </p:nvSpPr>
        <p:spPr>
          <a:xfrm>
            <a:off x="198000" y="4314913"/>
            <a:ext cx="8748000" cy="236835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en-GB" sz="2000" b="1" u="sng" dirty="0">
                <a:solidFill>
                  <a:srgbClr val="000000"/>
                </a:solidFill>
                <a:latin typeface="Comic Sans MS" panose="030F0702030302020204" pitchFamily="66" charset="0"/>
              </a:rPr>
              <a:t>Stretch</a:t>
            </a:r>
          </a:p>
          <a:p>
            <a:pPr eaLnBrk="1" fontAlgn="auto" hangingPunct="1">
              <a:spcBef>
                <a:spcPts val="0"/>
              </a:spcBef>
              <a:spcAft>
                <a:spcPts val="0"/>
              </a:spcAft>
              <a:defRPr/>
            </a:pPr>
            <a:r>
              <a:rPr lang="en-GB" sz="2000" b="1" dirty="0">
                <a:solidFill>
                  <a:srgbClr val="000000"/>
                </a:solidFill>
                <a:latin typeface="Comic Sans MS" panose="030F0702030302020204" pitchFamily="66" charset="0"/>
              </a:rPr>
              <a:t>Write down</a:t>
            </a:r>
          </a:p>
          <a:p>
            <a:pPr algn="ctr" eaLnBrk="1" fontAlgn="auto" hangingPunct="1">
              <a:spcBef>
                <a:spcPts val="0"/>
              </a:spcBef>
              <a:spcAft>
                <a:spcPts val="0"/>
              </a:spcAft>
              <a:defRPr/>
            </a:pPr>
            <a:endParaRPr lang="en-GB" sz="400" u="sng" dirty="0">
              <a:solidFill>
                <a:srgbClr val="000000"/>
              </a:solidFill>
              <a:latin typeface="Comic Sans MS" panose="030F0702030302020204" pitchFamily="66" charset="0"/>
            </a:endParaRP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Which particles you think are moving the fastest?</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we call it when a solid changes to a liquid?</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we call changing from a gas to a liquid?</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In the same space why are there less particles in a liquid and a gas than in a solid?</a:t>
            </a: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p:txBody>
      </p:sp>
      <p:sp>
        <p:nvSpPr>
          <p:cNvPr id="8" name="TextBox 7">
            <a:extLst>
              <a:ext uri="{FF2B5EF4-FFF2-40B4-BE49-F238E27FC236}">
                <a16:creationId xmlns:a16="http://schemas.microsoft.com/office/drawing/2014/main" id="{0606C698-7604-4C21-B97C-9E2C305F5A75}"/>
              </a:ext>
            </a:extLst>
          </p:cNvPr>
          <p:cNvSpPr txBox="1"/>
          <p:nvPr/>
        </p:nvSpPr>
        <p:spPr>
          <a:xfrm>
            <a:off x="398874" y="1003365"/>
            <a:ext cx="8368918" cy="92333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rtlCol="0">
            <a:spAutoFit/>
          </a:bodyPr>
          <a:lstStyle/>
          <a:p>
            <a:r>
              <a:rPr lang="en-GB" b="1" dirty="0">
                <a:latin typeface="Comic Sans MS" panose="030F0702030302020204" pitchFamily="66" charset="0"/>
              </a:rPr>
              <a:t>DO IT NOW</a:t>
            </a:r>
            <a:r>
              <a:rPr lang="en-GB" dirty="0">
                <a:latin typeface="Comic Sans MS" panose="030F0702030302020204" pitchFamily="66" charset="0"/>
              </a:rPr>
              <a:t>; below are diagrams showing the arrangement of particles in a solid, a liquid and a gas. Write down what differences and similarities you can see.</a:t>
            </a:r>
          </a:p>
        </p:txBody>
      </p:sp>
      <p:sp>
        <p:nvSpPr>
          <p:cNvPr id="14" name="TextBox 13">
            <a:extLst>
              <a:ext uri="{FF2B5EF4-FFF2-40B4-BE49-F238E27FC236}">
                <a16:creationId xmlns:a16="http://schemas.microsoft.com/office/drawing/2014/main" id="{45E723D2-1B76-40A2-803B-8BBF4AA9D5A5}"/>
              </a:ext>
            </a:extLst>
          </p:cNvPr>
          <p:cNvSpPr txBox="1"/>
          <p:nvPr/>
        </p:nvSpPr>
        <p:spPr>
          <a:xfrm>
            <a:off x="391319" y="116632"/>
            <a:ext cx="8361363" cy="8318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defRPr/>
            </a:pPr>
            <a:r>
              <a:rPr lang="en-GB" sz="2400" dirty="0">
                <a:latin typeface="Comic Sans MS" panose="030F0702030302020204" pitchFamily="66" charset="0"/>
              </a:rPr>
              <a:t>Write down the date and today’s title</a:t>
            </a:r>
          </a:p>
          <a:p>
            <a:pPr>
              <a:defRPr/>
            </a:pPr>
            <a:r>
              <a:rPr lang="en-GB" sz="2400" b="1" dirty="0">
                <a:latin typeface="Comic Sans MS" panose="030F0702030302020204" pitchFamily="66" charset="0"/>
              </a:rPr>
              <a:t>THE PARTICULATE NATURE OF MATTER</a:t>
            </a:r>
          </a:p>
        </p:txBody>
      </p:sp>
      <p:sp>
        <p:nvSpPr>
          <p:cNvPr id="2" name="Footer Placeholder 1">
            <a:extLst>
              <a:ext uri="{FF2B5EF4-FFF2-40B4-BE49-F238E27FC236}">
                <a16:creationId xmlns:a16="http://schemas.microsoft.com/office/drawing/2014/main" id="{BDF2665D-AF79-4AB4-96C3-4D43143EE609}"/>
              </a:ext>
            </a:extLst>
          </p:cNvPr>
          <p:cNvSpPr>
            <a:spLocks noGrp="1"/>
          </p:cNvSpPr>
          <p:nvPr>
            <p:ph type="ftr" sz="quarter" idx="11"/>
          </p:nvPr>
        </p:nvSpPr>
        <p:spPr>
          <a:xfrm>
            <a:off x="7092280" y="6605265"/>
            <a:ext cx="2895600" cy="280119"/>
          </a:xfrm>
        </p:spPr>
        <p:txBody>
          <a:bodyPr/>
          <a:lstStyle/>
          <a:p>
            <a:r>
              <a:rPr lang="en-GB" sz="800" dirty="0" err="1">
                <a:solidFill>
                  <a:schemeClr val="bg1">
                    <a:lumMod val="85000"/>
                  </a:schemeClr>
                </a:solidFill>
              </a:rPr>
              <a:t>nextpagescience</a:t>
            </a:r>
            <a:r>
              <a:rPr lang="en-GB" sz="800" dirty="0">
                <a:solidFill>
                  <a:schemeClr val="bg1">
                    <a:lumMod val="85000"/>
                  </a:schemeClr>
                </a:solidFill>
              </a:rPr>
              <a:t> ©</a:t>
            </a:r>
          </a:p>
        </p:txBody>
      </p:sp>
      <p:sp>
        <p:nvSpPr>
          <p:cNvPr id="9" name="Rectangle 8">
            <a:extLst>
              <a:ext uri="{FF2B5EF4-FFF2-40B4-BE49-F238E27FC236}">
                <a16:creationId xmlns:a16="http://schemas.microsoft.com/office/drawing/2014/main" id="{F3DC902E-08A7-48C4-A4B1-D51C8F351391}"/>
              </a:ext>
            </a:extLst>
          </p:cNvPr>
          <p:cNvSpPr/>
          <p:nvPr/>
        </p:nvSpPr>
        <p:spPr>
          <a:xfrm>
            <a:off x="198000" y="4314913"/>
            <a:ext cx="8748000" cy="236835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en-GB" sz="2000" b="1" u="sng" dirty="0">
                <a:solidFill>
                  <a:srgbClr val="000000"/>
                </a:solidFill>
                <a:latin typeface="Comic Sans MS" panose="030F0702030302020204" pitchFamily="66" charset="0"/>
              </a:rPr>
              <a:t>Stretch</a:t>
            </a:r>
          </a:p>
          <a:p>
            <a:pPr eaLnBrk="1" fontAlgn="auto" hangingPunct="1">
              <a:spcBef>
                <a:spcPts val="0"/>
              </a:spcBef>
              <a:spcAft>
                <a:spcPts val="0"/>
              </a:spcAft>
              <a:defRPr/>
            </a:pPr>
            <a:r>
              <a:rPr lang="en-GB" sz="2000" b="1" dirty="0">
                <a:solidFill>
                  <a:srgbClr val="000000"/>
                </a:solidFill>
                <a:latin typeface="Comic Sans MS" panose="030F0702030302020204" pitchFamily="66" charset="0"/>
              </a:rPr>
              <a:t>Write down</a:t>
            </a:r>
          </a:p>
          <a:p>
            <a:pPr algn="ctr" eaLnBrk="1" fontAlgn="auto" hangingPunct="1">
              <a:spcBef>
                <a:spcPts val="0"/>
              </a:spcBef>
              <a:spcAft>
                <a:spcPts val="0"/>
              </a:spcAft>
              <a:defRPr/>
            </a:pPr>
            <a:endParaRPr lang="en-GB" sz="400" u="sng" dirty="0">
              <a:solidFill>
                <a:srgbClr val="000000"/>
              </a:solidFill>
              <a:latin typeface="Comic Sans MS" panose="030F0702030302020204" pitchFamily="66" charset="0"/>
            </a:endParaRP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Which particles you think are moving the fastest? </a:t>
            </a:r>
            <a:r>
              <a:rPr lang="en-GB" sz="2000" b="1" dirty="0">
                <a:solidFill>
                  <a:srgbClr val="000000"/>
                </a:solidFill>
                <a:latin typeface="Comic Sans MS" panose="030F0702030302020204" pitchFamily="66" charset="0"/>
              </a:rPr>
              <a:t>Gas</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we call it when a solid changes to a liquid?</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we call changing from a gas to a liquid?</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In the same space why are there less particles in a liquid and a gas than in a solid?</a:t>
            </a: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p:txBody>
      </p:sp>
      <p:sp>
        <p:nvSpPr>
          <p:cNvPr id="13" name="Rectangle 12">
            <a:extLst>
              <a:ext uri="{FF2B5EF4-FFF2-40B4-BE49-F238E27FC236}">
                <a16:creationId xmlns:a16="http://schemas.microsoft.com/office/drawing/2014/main" id="{FB1C5E46-CF4D-44F2-AA00-11450EB17CE7}"/>
              </a:ext>
            </a:extLst>
          </p:cNvPr>
          <p:cNvSpPr/>
          <p:nvPr/>
        </p:nvSpPr>
        <p:spPr>
          <a:xfrm>
            <a:off x="198000" y="4314913"/>
            <a:ext cx="8748000" cy="236835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en-GB" sz="2000" b="1" u="sng" dirty="0">
                <a:solidFill>
                  <a:srgbClr val="000000"/>
                </a:solidFill>
                <a:latin typeface="Comic Sans MS" panose="030F0702030302020204" pitchFamily="66" charset="0"/>
              </a:rPr>
              <a:t>Stretch</a:t>
            </a:r>
          </a:p>
          <a:p>
            <a:pPr eaLnBrk="1" fontAlgn="auto" hangingPunct="1">
              <a:spcBef>
                <a:spcPts val="0"/>
              </a:spcBef>
              <a:spcAft>
                <a:spcPts val="0"/>
              </a:spcAft>
              <a:defRPr/>
            </a:pPr>
            <a:r>
              <a:rPr lang="en-GB" sz="2000" b="1" dirty="0">
                <a:solidFill>
                  <a:srgbClr val="000000"/>
                </a:solidFill>
                <a:latin typeface="Comic Sans MS" panose="030F0702030302020204" pitchFamily="66" charset="0"/>
              </a:rPr>
              <a:t>Write down</a:t>
            </a:r>
          </a:p>
          <a:p>
            <a:pPr algn="ctr" eaLnBrk="1" fontAlgn="auto" hangingPunct="1">
              <a:spcBef>
                <a:spcPts val="0"/>
              </a:spcBef>
              <a:spcAft>
                <a:spcPts val="0"/>
              </a:spcAft>
              <a:defRPr/>
            </a:pPr>
            <a:endParaRPr lang="en-GB" sz="400" u="sng" dirty="0">
              <a:solidFill>
                <a:srgbClr val="000000"/>
              </a:solidFill>
              <a:latin typeface="Comic Sans MS" panose="030F0702030302020204" pitchFamily="66" charset="0"/>
            </a:endParaRP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Which particles you think are moving the fastest? </a:t>
            </a:r>
            <a:r>
              <a:rPr lang="en-GB" sz="2000" b="1" dirty="0">
                <a:solidFill>
                  <a:srgbClr val="000000"/>
                </a:solidFill>
                <a:latin typeface="Comic Sans MS" panose="030F0702030302020204" pitchFamily="66" charset="0"/>
              </a:rPr>
              <a:t>Gas</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we call it when a solid changes to a liquid? </a:t>
            </a:r>
            <a:r>
              <a:rPr lang="en-GB" sz="2000" b="1" dirty="0">
                <a:solidFill>
                  <a:srgbClr val="000000"/>
                </a:solidFill>
                <a:latin typeface="Comic Sans MS" panose="030F0702030302020204" pitchFamily="66" charset="0"/>
              </a:rPr>
              <a:t>Melting</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we call changing from a gas to a liquid?</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In the same space why are there less particles in a liquid and a gas than in a solid?</a:t>
            </a: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p:txBody>
      </p:sp>
      <p:sp>
        <p:nvSpPr>
          <p:cNvPr id="11" name="Rectangle 10">
            <a:extLst>
              <a:ext uri="{FF2B5EF4-FFF2-40B4-BE49-F238E27FC236}">
                <a16:creationId xmlns:a16="http://schemas.microsoft.com/office/drawing/2014/main" id="{5F82D24E-B072-46CC-937B-DB34C426D4CB}"/>
              </a:ext>
            </a:extLst>
          </p:cNvPr>
          <p:cNvSpPr/>
          <p:nvPr/>
        </p:nvSpPr>
        <p:spPr>
          <a:xfrm>
            <a:off x="198000" y="4314913"/>
            <a:ext cx="8748000" cy="236835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en-GB" sz="2000" b="1" u="sng" dirty="0">
                <a:solidFill>
                  <a:srgbClr val="000000"/>
                </a:solidFill>
                <a:latin typeface="Comic Sans MS" panose="030F0702030302020204" pitchFamily="66" charset="0"/>
              </a:rPr>
              <a:t>Stretch</a:t>
            </a:r>
          </a:p>
          <a:p>
            <a:pPr eaLnBrk="1" fontAlgn="auto" hangingPunct="1">
              <a:spcBef>
                <a:spcPts val="0"/>
              </a:spcBef>
              <a:spcAft>
                <a:spcPts val="0"/>
              </a:spcAft>
              <a:defRPr/>
            </a:pPr>
            <a:r>
              <a:rPr lang="en-GB" sz="2000" b="1" dirty="0">
                <a:solidFill>
                  <a:srgbClr val="000000"/>
                </a:solidFill>
                <a:latin typeface="Comic Sans MS" panose="030F0702030302020204" pitchFamily="66" charset="0"/>
              </a:rPr>
              <a:t>Write down</a:t>
            </a:r>
          </a:p>
          <a:p>
            <a:pPr algn="ctr" eaLnBrk="1" fontAlgn="auto" hangingPunct="1">
              <a:spcBef>
                <a:spcPts val="0"/>
              </a:spcBef>
              <a:spcAft>
                <a:spcPts val="0"/>
              </a:spcAft>
              <a:defRPr/>
            </a:pPr>
            <a:endParaRPr lang="en-GB" sz="400" u="sng" dirty="0">
              <a:solidFill>
                <a:srgbClr val="000000"/>
              </a:solidFill>
              <a:latin typeface="Comic Sans MS" panose="030F0702030302020204" pitchFamily="66" charset="0"/>
            </a:endParaRP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Which particles you think are moving the fastest? </a:t>
            </a:r>
            <a:r>
              <a:rPr lang="en-GB" sz="2000" b="1" dirty="0">
                <a:solidFill>
                  <a:srgbClr val="000000"/>
                </a:solidFill>
                <a:latin typeface="Comic Sans MS" panose="030F0702030302020204" pitchFamily="66" charset="0"/>
              </a:rPr>
              <a:t>Gas</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we call it when a solid changes to a liquid? </a:t>
            </a:r>
            <a:r>
              <a:rPr lang="en-GB" sz="2000" b="1" dirty="0">
                <a:solidFill>
                  <a:srgbClr val="000000"/>
                </a:solidFill>
                <a:latin typeface="Comic Sans MS" panose="030F0702030302020204" pitchFamily="66" charset="0"/>
              </a:rPr>
              <a:t>Melting</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we call changing from a gas to a liquid? </a:t>
            </a:r>
            <a:r>
              <a:rPr lang="en-GB" sz="2000" b="1" dirty="0">
                <a:solidFill>
                  <a:srgbClr val="000000"/>
                </a:solidFill>
                <a:latin typeface="Comic Sans MS" panose="030F0702030302020204" pitchFamily="66" charset="0"/>
              </a:rPr>
              <a:t>Condensing</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In the same space why are there less particles in a liquid and a gas than in a solid?</a:t>
            </a: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p:txBody>
      </p:sp>
      <p:sp>
        <p:nvSpPr>
          <p:cNvPr id="12" name="Rectangle 11">
            <a:extLst>
              <a:ext uri="{FF2B5EF4-FFF2-40B4-BE49-F238E27FC236}">
                <a16:creationId xmlns:a16="http://schemas.microsoft.com/office/drawing/2014/main" id="{76C875FC-2D38-48DC-9363-77B11ABC5D0B}"/>
              </a:ext>
            </a:extLst>
          </p:cNvPr>
          <p:cNvSpPr/>
          <p:nvPr/>
        </p:nvSpPr>
        <p:spPr>
          <a:xfrm>
            <a:off x="198000" y="4221088"/>
            <a:ext cx="8748000" cy="2556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eaLnBrk="1" fontAlgn="auto" hangingPunct="1">
              <a:spcBef>
                <a:spcPts val="0"/>
              </a:spcBef>
              <a:spcAft>
                <a:spcPts val="0"/>
              </a:spcAft>
              <a:defRPr/>
            </a:pPr>
            <a:r>
              <a:rPr lang="en-GB" sz="2000" b="1" u="sng" dirty="0">
                <a:solidFill>
                  <a:srgbClr val="000000"/>
                </a:solidFill>
                <a:latin typeface="Comic Sans MS" panose="030F0702030302020204" pitchFamily="66" charset="0"/>
              </a:rPr>
              <a:t>Stretch</a:t>
            </a:r>
          </a:p>
          <a:p>
            <a:pPr eaLnBrk="1" fontAlgn="auto" hangingPunct="1">
              <a:spcBef>
                <a:spcPts val="0"/>
              </a:spcBef>
              <a:spcAft>
                <a:spcPts val="0"/>
              </a:spcAft>
              <a:defRPr/>
            </a:pPr>
            <a:r>
              <a:rPr lang="en-GB" sz="2000" b="1" dirty="0">
                <a:solidFill>
                  <a:srgbClr val="000000"/>
                </a:solidFill>
                <a:latin typeface="Comic Sans MS" panose="030F0702030302020204" pitchFamily="66" charset="0"/>
              </a:rPr>
              <a:t>Write down</a:t>
            </a:r>
          </a:p>
          <a:p>
            <a:pPr algn="ctr" eaLnBrk="1" fontAlgn="auto" hangingPunct="1">
              <a:spcBef>
                <a:spcPts val="0"/>
              </a:spcBef>
              <a:spcAft>
                <a:spcPts val="0"/>
              </a:spcAft>
              <a:defRPr/>
            </a:pPr>
            <a:endParaRPr lang="en-GB" sz="400" u="sng" dirty="0">
              <a:solidFill>
                <a:srgbClr val="000000"/>
              </a:solidFill>
              <a:latin typeface="Comic Sans MS" panose="030F0702030302020204" pitchFamily="66" charset="0"/>
            </a:endParaRP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Which particles you think are moving the fastest? </a:t>
            </a:r>
            <a:r>
              <a:rPr lang="en-GB" sz="2000" b="1" dirty="0">
                <a:solidFill>
                  <a:srgbClr val="000000"/>
                </a:solidFill>
                <a:latin typeface="Comic Sans MS" panose="030F0702030302020204" pitchFamily="66" charset="0"/>
              </a:rPr>
              <a:t>Gas</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we call it when a solid changes to a liquid? </a:t>
            </a:r>
            <a:r>
              <a:rPr lang="en-GB" sz="2000" b="1" dirty="0">
                <a:solidFill>
                  <a:srgbClr val="000000"/>
                </a:solidFill>
                <a:latin typeface="Comic Sans MS" panose="030F0702030302020204" pitchFamily="66" charset="0"/>
              </a:rPr>
              <a:t>Melting</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What we call changing from a gas to a liquid? </a:t>
            </a:r>
            <a:r>
              <a:rPr lang="en-GB" sz="2000" b="1" dirty="0">
                <a:solidFill>
                  <a:srgbClr val="000000"/>
                </a:solidFill>
                <a:latin typeface="Comic Sans MS" panose="030F0702030302020204" pitchFamily="66" charset="0"/>
              </a:rPr>
              <a:t>Condensing</a:t>
            </a:r>
          </a:p>
          <a:p>
            <a:pPr eaLnBrk="1" fontAlgn="auto" hangingPunct="1">
              <a:spcBef>
                <a:spcPts val="0"/>
              </a:spcBef>
              <a:spcAft>
                <a:spcPts val="0"/>
              </a:spcAft>
              <a:defRPr/>
            </a:pPr>
            <a:r>
              <a:rPr lang="en-GB" sz="2000" dirty="0">
                <a:solidFill>
                  <a:srgbClr val="000000"/>
                </a:solidFill>
                <a:latin typeface="Comic Sans MS" panose="030F0702030302020204" pitchFamily="66" charset="0"/>
              </a:rPr>
              <a:t>In the same space why are there less particles in a liquid and a gas than in a solid? </a:t>
            </a:r>
            <a:r>
              <a:rPr lang="en-GB" sz="2000" b="1" dirty="0">
                <a:solidFill>
                  <a:srgbClr val="000000"/>
                </a:solidFill>
                <a:latin typeface="Comic Sans MS" panose="030F0702030302020204" pitchFamily="66" charset="0"/>
              </a:rPr>
              <a:t>Solids are dense, the particles are held together tightly and closer together</a:t>
            </a: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a:p>
            <a:pPr eaLnBrk="1" fontAlgn="auto" hangingPunct="1">
              <a:spcBef>
                <a:spcPts val="0"/>
              </a:spcBef>
              <a:spcAft>
                <a:spcPts val="0"/>
              </a:spcAft>
              <a:defRPr/>
            </a:pPr>
            <a:endParaRPr lang="en-GB" sz="2000" dirty="0">
              <a:solidFill>
                <a:srgbClr val="000000"/>
              </a:solidFill>
              <a:latin typeface="Comic Sans MS" panose="030F0702030302020204" pitchFamily="66" charset="0"/>
            </a:endParaRPr>
          </a:p>
        </p:txBody>
      </p:sp>
      <p:sp>
        <p:nvSpPr>
          <p:cNvPr id="16" name="TextBox 15">
            <a:extLst>
              <a:ext uri="{FF2B5EF4-FFF2-40B4-BE49-F238E27FC236}">
                <a16:creationId xmlns:a16="http://schemas.microsoft.com/office/drawing/2014/main" id="{C338D21A-BC81-44A3-A26F-3B613BF41FC0}"/>
              </a:ext>
            </a:extLst>
          </p:cNvPr>
          <p:cNvSpPr txBox="1"/>
          <p:nvPr/>
        </p:nvSpPr>
        <p:spPr>
          <a:xfrm>
            <a:off x="-2628800" y="2816989"/>
            <a:ext cx="2232248"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chemeClr val="tx1"/>
            </a:solidFill>
          </a:ln>
        </p:spPr>
        <p:txBody>
          <a:bodyPr wrap="square" rtlCol="0">
            <a:spAutoFit/>
          </a:bodyPr>
          <a:lstStyle/>
          <a:p>
            <a:pPr algn="ctr"/>
            <a:r>
              <a:rPr lang="en-GB" dirty="0">
                <a:latin typeface="Comic Sans MS" panose="030F0702030302020204" pitchFamily="66" charset="0"/>
              </a:rPr>
              <a:t>Sequence on click</a:t>
            </a:r>
          </a:p>
          <a:p>
            <a:pPr algn="ctr"/>
            <a:r>
              <a:rPr lang="en-GB" dirty="0">
                <a:latin typeface="Comic Sans MS" panose="030F0702030302020204" pitchFamily="66" charset="0"/>
              </a:rPr>
              <a:t>in slide show.</a:t>
            </a:r>
          </a:p>
        </p:txBody>
      </p:sp>
      <p:pic>
        <p:nvPicPr>
          <p:cNvPr id="5" name="Picture 4" descr="Shape, circle&#10;&#10;Description automatically generated">
            <a:extLst>
              <a:ext uri="{FF2B5EF4-FFF2-40B4-BE49-F238E27FC236}">
                <a16:creationId xmlns:a16="http://schemas.microsoft.com/office/drawing/2014/main" id="{FEC9692C-D0CA-4662-B421-B99FC9BB45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9005" y="1983805"/>
            <a:ext cx="2160000" cy="2160000"/>
          </a:xfrm>
          <a:prstGeom prst="rect">
            <a:avLst/>
          </a:prstGeom>
        </p:spPr>
      </p:pic>
      <p:pic>
        <p:nvPicPr>
          <p:cNvPr id="17" name="Picture 16" descr="Shape, circle&#10;&#10;Description automatically generated">
            <a:extLst>
              <a:ext uri="{FF2B5EF4-FFF2-40B4-BE49-F238E27FC236}">
                <a16:creationId xmlns:a16="http://schemas.microsoft.com/office/drawing/2014/main" id="{650CF019-4814-40CF-9018-70235D6A2E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1983805"/>
            <a:ext cx="2160000" cy="2160000"/>
          </a:xfrm>
          <a:prstGeom prst="rect">
            <a:avLst/>
          </a:prstGeom>
        </p:spPr>
      </p:pic>
      <p:pic>
        <p:nvPicPr>
          <p:cNvPr id="19" name="Picture 18" descr="Chart, shape, bubble chart&#10;&#10;Description automatically generated">
            <a:extLst>
              <a:ext uri="{FF2B5EF4-FFF2-40B4-BE49-F238E27FC236}">
                <a16:creationId xmlns:a16="http://schemas.microsoft.com/office/drawing/2014/main" id="{559FFC40-B5BD-4C70-B2A2-8E5018C4F88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8874" y="1983805"/>
            <a:ext cx="2162919" cy="2160000"/>
          </a:xfrm>
          <a:prstGeom prst="rect">
            <a:avLst/>
          </a:prstGeom>
        </p:spPr>
      </p:pic>
    </p:spTree>
    <p:extLst>
      <p:ext uri="{BB962C8B-B14F-4D97-AF65-F5344CB8AC3E}">
        <p14:creationId xmlns:p14="http://schemas.microsoft.com/office/powerpoint/2010/main" val="4482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45E723D2-1B76-40A2-803B-8BBF4AA9D5A5}"/>
              </a:ext>
            </a:extLst>
          </p:cNvPr>
          <p:cNvSpPr txBox="1"/>
          <p:nvPr/>
        </p:nvSpPr>
        <p:spPr>
          <a:xfrm>
            <a:off x="391319" y="124172"/>
            <a:ext cx="8361363" cy="572464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50800">
            <a:solidFill>
              <a:schemeClr val="accent1"/>
            </a:solidFill>
          </a:ln>
        </p:spPr>
        <p:txBody>
          <a:bodyPr>
            <a:spAutoFit/>
          </a:bodyPr>
          <a:lstStyle/>
          <a:p>
            <a:pPr>
              <a:defRPr/>
            </a:pPr>
            <a:r>
              <a:rPr lang="en-GB" sz="2400" u="sng" dirty="0">
                <a:latin typeface="Comic Sans MS" panose="030F0702030302020204" pitchFamily="66" charset="0"/>
              </a:rPr>
              <a:t>SUMMARY</a:t>
            </a:r>
          </a:p>
          <a:p>
            <a:pPr>
              <a:defRPr/>
            </a:pPr>
            <a:endParaRPr lang="en-GB" sz="24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The idea that substances are made from particles (atoms) has been around for a long time.</a:t>
            </a:r>
          </a:p>
          <a:p>
            <a:pPr marL="18900">
              <a:buSzPct val="110000"/>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In solids the particles are held together by strong forces of attraction, particles are tightly packed together and they are the most dense.</a:t>
            </a:r>
          </a:p>
          <a:p>
            <a:pPr marL="18900">
              <a:buSzPct val="110000"/>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In liquids the particles are held together by weaker forces of attraction than solids and the particles are less tightly packed together so they are less dense.</a:t>
            </a:r>
          </a:p>
          <a:p>
            <a:pPr marL="18900">
              <a:buSzPct val="110000"/>
              <a:defRPr/>
            </a:pPr>
            <a:endParaRPr lang="en-GB" sz="1000" dirty="0">
              <a:latin typeface="Comic Sans MS" panose="030F0702030302020204" pitchFamily="66" charset="0"/>
            </a:endParaRPr>
          </a:p>
          <a:p>
            <a:pPr marL="342900" indent="-324000">
              <a:buSzPct val="110000"/>
              <a:buFont typeface="Arial" panose="020B0604020202020204" pitchFamily="34" charset="0"/>
              <a:buChar char="•"/>
              <a:defRPr/>
            </a:pPr>
            <a:r>
              <a:rPr lang="en-GB" sz="2400" dirty="0">
                <a:latin typeface="Comic Sans MS" panose="030F0702030302020204" pitchFamily="66" charset="0"/>
              </a:rPr>
              <a:t>In gases the particles are free to move, they have very weak or no forces of attraction, particles are widely spaced and gases are the least dense of the states of matter.</a:t>
            </a:r>
          </a:p>
        </p:txBody>
      </p:sp>
      <p:sp>
        <p:nvSpPr>
          <p:cNvPr id="2" name="Footer Placeholder 1">
            <a:extLst>
              <a:ext uri="{FF2B5EF4-FFF2-40B4-BE49-F238E27FC236}">
                <a16:creationId xmlns:a16="http://schemas.microsoft.com/office/drawing/2014/main" id="{BDF2665D-AF79-4AB4-96C3-4D43143EE609}"/>
              </a:ext>
            </a:extLst>
          </p:cNvPr>
          <p:cNvSpPr>
            <a:spLocks noGrp="1"/>
          </p:cNvSpPr>
          <p:nvPr>
            <p:ph type="ftr" sz="quarter" idx="11"/>
          </p:nvPr>
        </p:nvSpPr>
        <p:spPr>
          <a:xfrm>
            <a:off x="7092280" y="6605265"/>
            <a:ext cx="2895600" cy="280119"/>
          </a:xfrm>
        </p:spPr>
        <p:txBody>
          <a:bodyPr/>
          <a:lstStyle/>
          <a:p>
            <a:r>
              <a:rPr lang="en-GB" sz="800" dirty="0" err="1">
                <a:solidFill>
                  <a:schemeClr val="bg1">
                    <a:lumMod val="85000"/>
                  </a:schemeClr>
                </a:solidFill>
              </a:rPr>
              <a:t>nextpagescience</a:t>
            </a:r>
            <a:r>
              <a:rPr lang="en-GB" sz="800" dirty="0">
                <a:solidFill>
                  <a:schemeClr val="bg1">
                    <a:lumMod val="85000"/>
                  </a:schemeClr>
                </a:solidFill>
              </a:rPr>
              <a:t> ©</a:t>
            </a:r>
          </a:p>
        </p:txBody>
      </p:sp>
    </p:spTree>
    <p:extLst>
      <p:ext uri="{BB962C8B-B14F-4D97-AF65-F5344CB8AC3E}">
        <p14:creationId xmlns:p14="http://schemas.microsoft.com/office/powerpoint/2010/main" val="2700102017"/>
      </p:ext>
    </p:extLst>
  </p:cSld>
  <p:clrMapOvr>
    <a:masterClrMapping/>
  </p:clrMapOvr>
</p:sld>
</file>

<file path=ppt/theme/theme1.xml><?xml version="1.0" encoding="utf-8"?>
<a:theme xmlns:a="http://schemas.openxmlformats.org/drawingml/2006/main" name="Lab safety &amp; apparatus">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2665</TotalTime>
  <Words>460</Words>
  <Application>Microsoft Office PowerPoint</Application>
  <PresentationFormat>On-screen Show (4:3)</PresentationFormat>
  <Paragraphs>56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OpenDyslexic</vt:lpstr>
      <vt:lpstr>Lab safety &amp; apparatus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Digestion</dc:title>
  <dc:creator>Simon Cox</dc:creator>
  <cp:lastModifiedBy>Amanda Sharp</cp:lastModifiedBy>
  <cp:revision>205</cp:revision>
  <cp:lastPrinted>2016-09-29T14:32:46Z</cp:lastPrinted>
  <dcterms:created xsi:type="dcterms:W3CDTF">2014-09-06T19:55:35Z</dcterms:created>
  <dcterms:modified xsi:type="dcterms:W3CDTF">2021-04-10T13:18:18Z</dcterms:modified>
</cp:coreProperties>
</file>