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356" r:id="rId2"/>
    <p:sldId id="360"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luen3BmEJ0RurMcWnggxJw==" hashData="rXXblWQFCMV3H9VKJNpadh2NnLH96aVcOzHjRESsXyoYtjMVkmzSKF2wEzjOOuFl+sP2qXRYG8yPxvGdTDDCwg=="/>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3F79F"/>
    <a:srgbClr val="E3559F"/>
    <a:srgbClr val="F1A1E7"/>
    <a:srgbClr val="F4E1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15" autoAdjust="0"/>
    <p:restoredTop sz="94249" autoAdjust="0"/>
  </p:normalViewPr>
  <p:slideViewPr>
    <p:cSldViewPr>
      <p:cViewPr varScale="1">
        <p:scale>
          <a:sx n="68" d="100"/>
          <a:sy n="68" d="100"/>
        </p:scale>
        <p:origin x="1548" y="60"/>
      </p:cViewPr>
      <p:guideLst>
        <p:guide orient="horz" pos="2160"/>
        <p:guide pos="2880"/>
      </p:guideLst>
    </p:cSldViewPr>
  </p:slideViewPr>
  <p:outlineViewPr>
    <p:cViewPr>
      <p:scale>
        <a:sx n="33" d="100"/>
        <a:sy n="33" d="100"/>
      </p:scale>
      <p:origin x="0" y="0"/>
    </p:cViewPr>
  </p:outlineViewPr>
  <p:notesTextViewPr>
    <p:cViewPr>
      <p:scale>
        <a:sx n="150" d="100"/>
        <a:sy n="15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129211-22DE-4B58-B8E4-CD4AF08424FD}" type="datetimeFigureOut">
              <a:rPr lang="en-GB" smtClean="0"/>
              <a:t>27/03/2021</a:t>
            </a:fld>
            <a:endParaRPr lang="en-GB"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CC0B10-1D6E-4ED7-9A19-E964CF7F1059}" type="slidenum">
              <a:rPr lang="en-GB" smtClean="0"/>
              <a:t>‹#›</a:t>
            </a:fld>
            <a:endParaRPr lang="en-GB" dirty="0"/>
          </a:p>
        </p:txBody>
      </p:sp>
    </p:spTree>
    <p:extLst>
      <p:ext uri="{BB962C8B-B14F-4D97-AF65-F5344CB8AC3E}">
        <p14:creationId xmlns:p14="http://schemas.microsoft.com/office/powerpoint/2010/main" val="38889777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0CC0B10-1D6E-4ED7-9A19-E964CF7F1059}" type="slidenum">
              <a:rPr lang="en-GB" smtClean="0"/>
              <a:t>1</a:t>
            </a:fld>
            <a:endParaRPr lang="en-GB" dirty="0"/>
          </a:p>
        </p:txBody>
      </p:sp>
    </p:spTree>
    <p:extLst>
      <p:ext uri="{BB962C8B-B14F-4D97-AF65-F5344CB8AC3E}">
        <p14:creationId xmlns:p14="http://schemas.microsoft.com/office/powerpoint/2010/main" val="39996573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0CC0B10-1D6E-4ED7-9A19-E964CF7F1059}" type="slidenum">
              <a:rPr lang="en-GB" smtClean="0"/>
              <a:t>2</a:t>
            </a:fld>
            <a:endParaRPr lang="en-GB" dirty="0"/>
          </a:p>
        </p:txBody>
      </p:sp>
    </p:spTree>
    <p:extLst>
      <p:ext uri="{BB962C8B-B14F-4D97-AF65-F5344CB8AC3E}">
        <p14:creationId xmlns:p14="http://schemas.microsoft.com/office/powerpoint/2010/main" val="2188340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fld id="{F67EAD8C-579F-4197-9295-2977F6A25BB9}" type="datetime1">
              <a:rPr lang="en-GB" smtClean="0">
                <a:solidFill>
                  <a:srgbClr val="000000"/>
                </a:solidFill>
              </a:rPr>
              <a:t>27/03/2021</a:t>
            </a:fld>
            <a:endParaRPr lang="en-GB"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r>
              <a:rPr lang="en-GB" dirty="0">
                <a:solidFill>
                  <a:srgbClr val="000000"/>
                </a:solidFill>
              </a:rPr>
              <a:t>© B+W Pubs</a:t>
            </a:r>
          </a:p>
        </p:txBody>
      </p:sp>
      <p:sp>
        <p:nvSpPr>
          <p:cNvPr id="6" name="Rectangle 6"/>
          <p:cNvSpPr>
            <a:spLocks noGrp="1" noChangeArrowheads="1"/>
          </p:cNvSpPr>
          <p:nvPr>
            <p:ph type="sldNum" sz="quarter" idx="12"/>
          </p:nvPr>
        </p:nvSpPr>
        <p:spPr>
          <a:ln/>
        </p:spPr>
        <p:txBody>
          <a:bodyPr/>
          <a:lstStyle>
            <a:lvl1pPr>
              <a:defRPr/>
            </a:lvl1pPr>
          </a:lstStyle>
          <a:p>
            <a:fld id="{95E0B86E-4CDE-4C30-9A58-9B673129841B}" type="slidenum">
              <a:rPr lang="en-GB" smtClean="0">
                <a:solidFill>
                  <a:srgbClr val="000000"/>
                </a:solidFill>
                <a:latin typeface="Arial"/>
              </a:rPr>
              <a:pPr/>
              <a:t>‹#›</a:t>
            </a:fld>
            <a:endParaRPr lang="en-GB" dirty="0">
              <a:solidFill>
                <a:srgbClr val="000000"/>
              </a:solidFill>
              <a:latin typeface="Arial"/>
            </a:endParaRPr>
          </a:p>
        </p:txBody>
      </p:sp>
    </p:spTree>
    <p:extLst>
      <p:ext uri="{BB962C8B-B14F-4D97-AF65-F5344CB8AC3E}">
        <p14:creationId xmlns:p14="http://schemas.microsoft.com/office/powerpoint/2010/main" val="3979412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fld id="{5D0A5F54-BC7C-4F8C-8687-49442D5DAA48}" type="datetime1">
              <a:rPr lang="en-GB" smtClean="0">
                <a:solidFill>
                  <a:srgbClr val="000000"/>
                </a:solidFill>
              </a:rPr>
              <a:t>27/03/2021</a:t>
            </a:fld>
            <a:endParaRPr lang="en-GB"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r>
              <a:rPr lang="en-GB" dirty="0">
                <a:solidFill>
                  <a:srgbClr val="000000"/>
                </a:solidFill>
              </a:rPr>
              <a:t>© B+W Pubs</a:t>
            </a:r>
          </a:p>
        </p:txBody>
      </p:sp>
      <p:sp>
        <p:nvSpPr>
          <p:cNvPr id="6" name="Rectangle 6"/>
          <p:cNvSpPr>
            <a:spLocks noGrp="1" noChangeArrowheads="1"/>
          </p:cNvSpPr>
          <p:nvPr>
            <p:ph type="sldNum" sz="quarter" idx="12"/>
          </p:nvPr>
        </p:nvSpPr>
        <p:spPr>
          <a:ln/>
        </p:spPr>
        <p:txBody>
          <a:bodyPr/>
          <a:lstStyle>
            <a:lvl1pPr>
              <a:defRPr/>
            </a:lvl1pPr>
          </a:lstStyle>
          <a:p>
            <a:fld id="{95E0B86E-4CDE-4C30-9A58-9B673129841B}" type="slidenum">
              <a:rPr lang="en-GB" smtClean="0">
                <a:solidFill>
                  <a:srgbClr val="000000"/>
                </a:solidFill>
                <a:latin typeface="Arial"/>
              </a:rPr>
              <a:pPr/>
              <a:t>‹#›</a:t>
            </a:fld>
            <a:endParaRPr lang="en-GB" dirty="0">
              <a:solidFill>
                <a:srgbClr val="000000"/>
              </a:solidFill>
              <a:latin typeface="Arial"/>
            </a:endParaRPr>
          </a:p>
        </p:txBody>
      </p:sp>
    </p:spTree>
    <p:extLst>
      <p:ext uri="{BB962C8B-B14F-4D97-AF65-F5344CB8AC3E}">
        <p14:creationId xmlns:p14="http://schemas.microsoft.com/office/powerpoint/2010/main" val="11498827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fld id="{3FABEB11-3519-4ECA-BFE3-EF0B404FD0F6}" type="datetime1">
              <a:rPr lang="en-GB" smtClean="0">
                <a:solidFill>
                  <a:srgbClr val="000000"/>
                </a:solidFill>
              </a:rPr>
              <a:t>27/03/2021</a:t>
            </a:fld>
            <a:endParaRPr lang="en-GB"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r>
              <a:rPr lang="en-GB" dirty="0">
                <a:solidFill>
                  <a:srgbClr val="000000"/>
                </a:solidFill>
              </a:rPr>
              <a:t>© B+W Pubs</a:t>
            </a:r>
          </a:p>
        </p:txBody>
      </p:sp>
      <p:sp>
        <p:nvSpPr>
          <p:cNvPr id="6" name="Rectangle 6"/>
          <p:cNvSpPr>
            <a:spLocks noGrp="1" noChangeArrowheads="1"/>
          </p:cNvSpPr>
          <p:nvPr>
            <p:ph type="sldNum" sz="quarter" idx="12"/>
          </p:nvPr>
        </p:nvSpPr>
        <p:spPr>
          <a:ln/>
        </p:spPr>
        <p:txBody>
          <a:bodyPr/>
          <a:lstStyle>
            <a:lvl1pPr>
              <a:defRPr/>
            </a:lvl1pPr>
          </a:lstStyle>
          <a:p>
            <a:fld id="{95E0B86E-4CDE-4C30-9A58-9B673129841B}" type="slidenum">
              <a:rPr lang="en-GB" smtClean="0">
                <a:solidFill>
                  <a:srgbClr val="000000"/>
                </a:solidFill>
                <a:latin typeface="Arial"/>
              </a:rPr>
              <a:pPr/>
              <a:t>‹#›</a:t>
            </a:fld>
            <a:endParaRPr lang="en-GB" dirty="0">
              <a:solidFill>
                <a:srgbClr val="000000"/>
              </a:solidFill>
              <a:latin typeface="Arial"/>
            </a:endParaRPr>
          </a:p>
        </p:txBody>
      </p:sp>
    </p:spTree>
    <p:extLst>
      <p:ext uri="{BB962C8B-B14F-4D97-AF65-F5344CB8AC3E}">
        <p14:creationId xmlns:p14="http://schemas.microsoft.com/office/powerpoint/2010/main" val="35577702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014240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fld id="{89DF58BD-B30C-49BD-B9DA-614B50A75B76}" type="datetime1">
              <a:rPr lang="en-GB" smtClean="0">
                <a:solidFill>
                  <a:srgbClr val="000000"/>
                </a:solidFill>
              </a:rPr>
              <a:t>27/03/2021</a:t>
            </a:fld>
            <a:endParaRPr lang="en-GB"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r>
              <a:rPr lang="en-GB" dirty="0">
                <a:solidFill>
                  <a:srgbClr val="000000"/>
                </a:solidFill>
              </a:rPr>
              <a:t>© B+W Pubs</a:t>
            </a:r>
          </a:p>
        </p:txBody>
      </p:sp>
      <p:sp>
        <p:nvSpPr>
          <p:cNvPr id="6" name="Rectangle 6"/>
          <p:cNvSpPr>
            <a:spLocks noGrp="1" noChangeArrowheads="1"/>
          </p:cNvSpPr>
          <p:nvPr>
            <p:ph type="sldNum" sz="quarter" idx="12"/>
          </p:nvPr>
        </p:nvSpPr>
        <p:spPr>
          <a:ln/>
        </p:spPr>
        <p:txBody>
          <a:bodyPr/>
          <a:lstStyle>
            <a:lvl1pPr>
              <a:defRPr/>
            </a:lvl1pPr>
          </a:lstStyle>
          <a:p>
            <a:fld id="{95E0B86E-4CDE-4C30-9A58-9B673129841B}" type="slidenum">
              <a:rPr lang="en-GB" smtClean="0">
                <a:solidFill>
                  <a:srgbClr val="000000"/>
                </a:solidFill>
                <a:latin typeface="Arial"/>
              </a:rPr>
              <a:pPr/>
              <a:t>‹#›</a:t>
            </a:fld>
            <a:endParaRPr lang="en-GB" dirty="0">
              <a:solidFill>
                <a:srgbClr val="000000"/>
              </a:solidFill>
              <a:latin typeface="Arial"/>
            </a:endParaRPr>
          </a:p>
        </p:txBody>
      </p:sp>
    </p:spTree>
    <p:extLst>
      <p:ext uri="{BB962C8B-B14F-4D97-AF65-F5344CB8AC3E}">
        <p14:creationId xmlns:p14="http://schemas.microsoft.com/office/powerpoint/2010/main" val="282701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6FEBE91C-797C-413E-8889-61DA4147311B}" type="datetime1">
              <a:rPr lang="en-GB" smtClean="0">
                <a:solidFill>
                  <a:srgbClr val="000000"/>
                </a:solidFill>
              </a:rPr>
              <a:t>27/03/2021</a:t>
            </a:fld>
            <a:endParaRPr lang="en-GB"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r>
              <a:rPr lang="en-GB" dirty="0">
                <a:solidFill>
                  <a:srgbClr val="000000"/>
                </a:solidFill>
              </a:rPr>
              <a:t>© B+W Pubs</a:t>
            </a:r>
          </a:p>
        </p:txBody>
      </p:sp>
      <p:sp>
        <p:nvSpPr>
          <p:cNvPr id="6" name="Rectangle 6"/>
          <p:cNvSpPr>
            <a:spLocks noGrp="1" noChangeArrowheads="1"/>
          </p:cNvSpPr>
          <p:nvPr>
            <p:ph type="sldNum" sz="quarter" idx="12"/>
          </p:nvPr>
        </p:nvSpPr>
        <p:spPr>
          <a:ln/>
        </p:spPr>
        <p:txBody>
          <a:bodyPr/>
          <a:lstStyle>
            <a:lvl1pPr>
              <a:defRPr/>
            </a:lvl1pPr>
          </a:lstStyle>
          <a:p>
            <a:fld id="{95E0B86E-4CDE-4C30-9A58-9B673129841B}" type="slidenum">
              <a:rPr lang="en-GB" smtClean="0">
                <a:solidFill>
                  <a:srgbClr val="000000"/>
                </a:solidFill>
                <a:latin typeface="Arial"/>
              </a:rPr>
              <a:pPr/>
              <a:t>‹#›</a:t>
            </a:fld>
            <a:endParaRPr lang="en-GB" dirty="0">
              <a:solidFill>
                <a:srgbClr val="000000"/>
              </a:solidFill>
              <a:latin typeface="Arial"/>
            </a:endParaRPr>
          </a:p>
        </p:txBody>
      </p:sp>
    </p:spTree>
    <p:extLst>
      <p:ext uri="{BB962C8B-B14F-4D97-AF65-F5344CB8AC3E}">
        <p14:creationId xmlns:p14="http://schemas.microsoft.com/office/powerpoint/2010/main" val="2591731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fld id="{4BE8FF77-F639-45AA-93C7-41B950F8397A}" type="datetime1">
              <a:rPr lang="en-GB" smtClean="0">
                <a:solidFill>
                  <a:srgbClr val="000000"/>
                </a:solidFill>
              </a:rPr>
              <a:t>27/03/2021</a:t>
            </a:fld>
            <a:endParaRPr lang="en-GB"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r>
              <a:rPr lang="en-GB" dirty="0">
                <a:solidFill>
                  <a:srgbClr val="000000"/>
                </a:solidFill>
              </a:rPr>
              <a:t>© B+W Pubs</a:t>
            </a:r>
          </a:p>
        </p:txBody>
      </p:sp>
      <p:sp>
        <p:nvSpPr>
          <p:cNvPr id="7" name="Rectangle 6"/>
          <p:cNvSpPr>
            <a:spLocks noGrp="1" noChangeArrowheads="1"/>
          </p:cNvSpPr>
          <p:nvPr>
            <p:ph type="sldNum" sz="quarter" idx="12"/>
          </p:nvPr>
        </p:nvSpPr>
        <p:spPr>
          <a:ln/>
        </p:spPr>
        <p:txBody>
          <a:bodyPr/>
          <a:lstStyle>
            <a:lvl1pPr>
              <a:defRPr/>
            </a:lvl1pPr>
          </a:lstStyle>
          <a:p>
            <a:fld id="{95E0B86E-4CDE-4C30-9A58-9B673129841B}" type="slidenum">
              <a:rPr lang="en-GB" smtClean="0">
                <a:solidFill>
                  <a:srgbClr val="000000"/>
                </a:solidFill>
                <a:latin typeface="Arial"/>
              </a:rPr>
              <a:pPr/>
              <a:t>‹#›</a:t>
            </a:fld>
            <a:endParaRPr lang="en-GB" dirty="0">
              <a:solidFill>
                <a:srgbClr val="000000"/>
              </a:solidFill>
              <a:latin typeface="Arial"/>
            </a:endParaRPr>
          </a:p>
        </p:txBody>
      </p:sp>
    </p:spTree>
    <p:extLst>
      <p:ext uri="{BB962C8B-B14F-4D97-AF65-F5344CB8AC3E}">
        <p14:creationId xmlns:p14="http://schemas.microsoft.com/office/powerpoint/2010/main" val="116542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fld id="{9CF38EA1-6721-4E78-B7BA-10BADB412373}" type="datetime1">
              <a:rPr lang="en-GB" smtClean="0">
                <a:solidFill>
                  <a:srgbClr val="000000"/>
                </a:solidFill>
              </a:rPr>
              <a:t>27/03/2021</a:t>
            </a:fld>
            <a:endParaRPr lang="en-GB"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r>
              <a:rPr lang="en-GB" dirty="0">
                <a:solidFill>
                  <a:srgbClr val="000000"/>
                </a:solidFill>
              </a:rPr>
              <a:t>© B+W Pubs</a:t>
            </a:r>
          </a:p>
        </p:txBody>
      </p:sp>
      <p:sp>
        <p:nvSpPr>
          <p:cNvPr id="9" name="Rectangle 6"/>
          <p:cNvSpPr>
            <a:spLocks noGrp="1" noChangeArrowheads="1"/>
          </p:cNvSpPr>
          <p:nvPr>
            <p:ph type="sldNum" sz="quarter" idx="12"/>
          </p:nvPr>
        </p:nvSpPr>
        <p:spPr>
          <a:ln/>
        </p:spPr>
        <p:txBody>
          <a:bodyPr/>
          <a:lstStyle>
            <a:lvl1pPr>
              <a:defRPr/>
            </a:lvl1pPr>
          </a:lstStyle>
          <a:p>
            <a:fld id="{95E0B86E-4CDE-4C30-9A58-9B673129841B}" type="slidenum">
              <a:rPr lang="en-GB" smtClean="0">
                <a:solidFill>
                  <a:srgbClr val="000000"/>
                </a:solidFill>
                <a:latin typeface="Arial"/>
              </a:rPr>
              <a:pPr/>
              <a:t>‹#›</a:t>
            </a:fld>
            <a:endParaRPr lang="en-GB" dirty="0">
              <a:solidFill>
                <a:srgbClr val="000000"/>
              </a:solidFill>
              <a:latin typeface="Arial"/>
            </a:endParaRPr>
          </a:p>
        </p:txBody>
      </p:sp>
    </p:spTree>
    <p:extLst>
      <p:ext uri="{BB962C8B-B14F-4D97-AF65-F5344CB8AC3E}">
        <p14:creationId xmlns:p14="http://schemas.microsoft.com/office/powerpoint/2010/main" val="1073953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fld id="{74ECF0CB-B6A6-4AC2-9E34-43F826B7845D}" type="datetime1">
              <a:rPr lang="en-GB" smtClean="0">
                <a:solidFill>
                  <a:srgbClr val="000000"/>
                </a:solidFill>
              </a:rPr>
              <a:t>27/03/2021</a:t>
            </a:fld>
            <a:endParaRPr lang="en-GB"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r>
              <a:rPr lang="en-GB" dirty="0">
                <a:solidFill>
                  <a:srgbClr val="000000"/>
                </a:solidFill>
              </a:rPr>
              <a:t>© B+W Pubs</a:t>
            </a:r>
          </a:p>
        </p:txBody>
      </p:sp>
      <p:sp>
        <p:nvSpPr>
          <p:cNvPr id="5" name="Rectangle 6"/>
          <p:cNvSpPr>
            <a:spLocks noGrp="1" noChangeArrowheads="1"/>
          </p:cNvSpPr>
          <p:nvPr>
            <p:ph type="sldNum" sz="quarter" idx="12"/>
          </p:nvPr>
        </p:nvSpPr>
        <p:spPr>
          <a:ln/>
        </p:spPr>
        <p:txBody>
          <a:bodyPr/>
          <a:lstStyle>
            <a:lvl1pPr>
              <a:defRPr/>
            </a:lvl1pPr>
          </a:lstStyle>
          <a:p>
            <a:fld id="{95E0B86E-4CDE-4C30-9A58-9B673129841B}" type="slidenum">
              <a:rPr lang="en-GB" smtClean="0">
                <a:solidFill>
                  <a:srgbClr val="000000"/>
                </a:solidFill>
                <a:latin typeface="Arial"/>
              </a:rPr>
              <a:pPr/>
              <a:t>‹#›</a:t>
            </a:fld>
            <a:endParaRPr lang="en-GB" dirty="0">
              <a:solidFill>
                <a:srgbClr val="000000"/>
              </a:solidFill>
              <a:latin typeface="Arial"/>
            </a:endParaRPr>
          </a:p>
        </p:txBody>
      </p:sp>
    </p:spTree>
    <p:extLst>
      <p:ext uri="{BB962C8B-B14F-4D97-AF65-F5344CB8AC3E}">
        <p14:creationId xmlns:p14="http://schemas.microsoft.com/office/powerpoint/2010/main" val="1158276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8F67CC1D-B1AA-45F5-9699-489F89337A7B}" type="datetime1">
              <a:rPr lang="en-GB" smtClean="0">
                <a:solidFill>
                  <a:srgbClr val="000000"/>
                </a:solidFill>
              </a:rPr>
              <a:t>27/03/2021</a:t>
            </a:fld>
            <a:endParaRPr lang="en-GB"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r>
              <a:rPr lang="en-GB" dirty="0">
                <a:solidFill>
                  <a:srgbClr val="000000"/>
                </a:solidFill>
              </a:rPr>
              <a:t>© B+W Pubs</a:t>
            </a:r>
          </a:p>
        </p:txBody>
      </p:sp>
      <p:sp>
        <p:nvSpPr>
          <p:cNvPr id="4" name="Rectangle 6"/>
          <p:cNvSpPr>
            <a:spLocks noGrp="1" noChangeArrowheads="1"/>
          </p:cNvSpPr>
          <p:nvPr>
            <p:ph type="sldNum" sz="quarter" idx="12"/>
          </p:nvPr>
        </p:nvSpPr>
        <p:spPr>
          <a:ln/>
        </p:spPr>
        <p:txBody>
          <a:bodyPr/>
          <a:lstStyle>
            <a:lvl1pPr>
              <a:defRPr/>
            </a:lvl1pPr>
          </a:lstStyle>
          <a:p>
            <a:fld id="{95E0B86E-4CDE-4C30-9A58-9B673129841B}" type="slidenum">
              <a:rPr lang="en-GB" smtClean="0">
                <a:solidFill>
                  <a:srgbClr val="000000"/>
                </a:solidFill>
                <a:latin typeface="Arial"/>
              </a:rPr>
              <a:pPr/>
              <a:t>‹#›</a:t>
            </a:fld>
            <a:endParaRPr lang="en-GB" dirty="0">
              <a:solidFill>
                <a:srgbClr val="000000"/>
              </a:solidFill>
              <a:latin typeface="Arial"/>
            </a:endParaRPr>
          </a:p>
        </p:txBody>
      </p:sp>
    </p:spTree>
    <p:extLst>
      <p:ext uri="{BB962C8B-B14F-4D97-AF65-F5344CB8AC3E}">
        <p14:creationId xmlns:p14="http://schemas.microsoft.com/office/powerpoint/2010/main" val="1595197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3318B35D-4F6F-47EC-8FCC-E7406E831836}" type="datetime1">
              <a:rPr lang="en-GB" smtClean="0">
                <a:solidFill>
                  <a:srgbClr val="000000"/>
                </a:solidFill>
              </a:rPr>
              <a:t>27/03/2021</a:t>
            </a:fld>
            <a:endParaRPr lang="en-GB"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r>
              <a:rPr lang="en-GB" dirty="0">
                <a:solidFill>
                  <a:srgbClr val="000000"/>
                </a:solidFill>
              </a:rPr>
              <a:t>© B+W Pubs</a:t>
            </a:r>
          </a:p>
        </p:txBody>
      </p:sp>
      <p:sp>
        <p:nvSpPr>
          <p:cNvPr id="7" name="Rectangle 6"/>
          <p:cNvSpPr>
            <a:spLocks noGrp="1" noChangeArrowheads="1"/>
          </p:cNvSpPr>
          <p:nvPr>
            <p:ph type="sldNum" sz="quarter" idx="12"/>
          </p:nvPr>
        </p:nvSpPr>
        <p:spPr>
          <a:ln/>
        </p:spPr>
        <p:txBody>
          <a:bodyPr/>
          <a:lstStyle>
            <a:lvl1pPr>
              <a:defRPr/>
            </a:lvl1pPr>
          </a:lstStyle>
          <a:p>
            <a:fld id="{95E0B86E-4CDE-4C30-9A58-9B673129841B}" type="slidenum">
              <a:rPr lang="en-GB" smtClean="0">
                <a:solidFill>
                  <a:srgbClr val="000000"/>
                </a:solidFill>
                <a:latin typeface="Arial"/>
              </a:rPr>
              <a:pPr/>
              <a:t>‹#›</a:t>
            </a:fld>
            <a:endParaRPr lang="en-GB" dirty="0">
              <a:solidFill>
                <a:srgbClr val="000000"/>
              </a:solidFill>
              <a:latin typeface="Arial"/>
            </a:endParaRPr>
          </a:p>
        </p:txBody>
      </p:sp>
    </p:spTree>
    <p:extLst>
      <p:ext uri="{BB962C8B-B14F-4D97-AF65-F5344CB8AC3E}">
        <p14:creationId xmlns:p14="http://schemas.microsoft.com/office/powerpoint/2010/main" val="1728244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Drag picture to placeholder or click icon to add</a:t>
            </a:r>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4741E714-B110-45C7-ACCB-6202886E7BE3}" type="datetime1">
              <a:rPr lang="en-GB" smtClean="0">
                <a:solidFill>
                  <a:srgbClr val="000000"/>
                </a:solidFill>
              </a:rPr>
              <a:t>27/03/2021</a:t>
            </a:fld>
            <a:endParaRPr lang="en-GB"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r>
              <a:rPr lang="en-GB" dirty="0">
                <a:solidFill>
                  <a:srgbClr val="000000"/>
                </a:solidFill>
              </a:rPr>
              <a:t>© B+W Pubs</a:t>
            </a:r>
          </a:p>
        </p:txBody>
      </p:sp>
      <p:sp>
        <p:nvSpPr>
          <p:cNvPr id="7" name="Rectangle 6"/>
          <p:cNvSpPr>
            <a:spLocks noGrp="1" noChangeArrowheads="1"/>
          </p:cNvSpPr>
          <p:nvPr>
            <p:ph type="sldNum" sz="quarter" idx="12"/>
          </p:nvPr>
        </p:nvSpPr>
        <p:spPr>
          <a:ln/>
        </p:spPr>
        <p:txBody>
          <a:bodyPr/>
          <a:lstStyle>
            <a:lvl1pPr>
              <a:defRPr/>
            </a:lvl1pPr>
          </a:lstStyle>
          <a:p>
            <a:fld id="{95E0B86E-4CDE-4C30-9A58-9B673129841B}" type="slidenum">
              <a:rPr lang="en-GB" smtClean="0">
                <a:solidFill>
                  <a:srgbClr val="000000"/>
                </a:solidFill>
                <a:latin typeface="Arial"/>
              </a:rPr>
              <a:pPr/>
              <a:t>‹#›</a:t>
            </a:fld>
            <a:endParaRPr lang="en-GB" dirty="0">
              <a:solidFill>
                <a:srgbClr val="000000"/>
              </a:solidFill>
              <a:latin typeface="Arial"/>
            </a:endParaRPr>
          </a:p>
        </p:txBody>
      </p:sp>
    </p:spTree>
    <p:extLst>
      <p:ext uri="{BB962C8B-B14F-4D97-AF65-F5344CB8AC3E}">
        <p14:creationId xmlns:p14="http://schemas.microsoft.com/office/powerpoint/2010/main" val="2016345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58000"/>
          </a:schemeClr>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mn-ea"/>
              </a:defRPr>
            </a:lvl1pPr>
          </a:lstStyle>
          <a:p>
            <a:fld id="{1AC82CC8-390A-4C47-8A0B-039213F7A8B2}" type="datetime1">
              <a:rPr lang="en-GB" smtClean="0">
                <a:solidFill>
                  <a:srgbClr val="000000"/>
                </a:solidFill>
              </a:rPr>
              <a:t>27/03/2021</a:t>
            </a:fld>
            <a:endParaRPr lang="en-GB" dirty="0">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mn-ea"/>
              </a:defRPr>
            </a:lvl1pPr>
          </a:lstStyle>
          <a:p>
            <a:r>
              <a:rPr lang="en-GB" dirty="0">
                <a:solidFill>
                  <a:srgbClr val="000000"/>
                </a:solidFill>
              </a:rPr>
              <a:t>© B+W Pubs</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95E0B86E-4CDE-4C30-9A58-9B673129841B}" type="slidenum">
              <a:rPr lang="en-GB" smtClean="0">
                <a:solidFill>
                  <a:srgbClr val="000000"/>
                </a:solidFill>
                <a:latin typeface="Arial"/>
              </a:rPr>
              <a:pPr/>
              <a:t>‹#›</a:t>
            </a:fld>
            <a:endParaRPr lang="en-GB" dirty="0">
              <a:solidFill>
                <a:srgbClr val="000000"/>
              </a:solidFill>
              <a:latin typeface="Arial"/>
            </a:endParaRPr>
          </a:p>
        </p:txBody>
      </p:sp>
    </p:spTree>
    <p:extLst>
      <p:ext uri="{BB962C8B-B14F-4D97-AF65-F5344CB8AC3E}">
        <p14:creationId xmlns:p14="http://schemas.microsoft.com/office/powerpoint/2010/main" val="1627408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dt="0"/>
  <p:txStyles>
    <p:titleStyle>
      <a:lvl1pPr algn="ctr" rtl="0" eaLnBrk="1" fontAlgn="base" hangingPunct="1">
        <a:spcBef>
          <a:spcPct val="0"/>
        </a:spcBef>
        <a:spcAft>
          <a:spcPct val="0"/>
        </a:spcAft>
        <a:defRPr sz="4400">
          <a:solidFill>
            <a:schemeClr val="tx2"/>
          </a:solidFill>
          <a:latin typeface="OpenDyslexic" panose="00000500000000000000" pitchFamily="50" charset="0"/>
          <a:ea typeface="ＭＳ Ｐゴシック" charset="0"/>
          <a:cs typeface="+mj-cs"/>
        </a:defRPr>
      </a:lvl1pPr>
      <a:lvl2pPr algn="ctr" rtl="0" eaLnBrk="1" fontAlgn="base" hangingPunct="1">
        <a:spcBef>
          <a:spcPct val="0"/>
        </a:spcBef>
        <a:spcAft>
          <a:spcPct val="0"/>
        </a:spcAft>
        <a:defRPr sz="4400">
          <a:solidFill>
            <a:schemeClr val="tx2"/>
          </a:solidFill>
          <a:latin typeface="OpenDyslexic" charset="0"/>
          <a:ea typeface="ＭＳ Ｐゴシック" charset="0"/>
        </a:defRPr>
      </a:lvl2pPr>
      <a:lvl3pPr algn="ctr" rtl="0" eaLnBrk="1" fontAlgn="base" hangingPunct="1">
        <a:spcBef>
          <a:spcPct val="0"/>
        </a:spcBef>
        <a:spcAft>
          <a:spcPct val="0"/>
        </a:spcAft>
        <a:defRPr sz="4400">
          <a:solidFill>
            <a:schemeClr val="tx2"/>
          </a:solidFill>
          <a:latin typeface="OpenDyslexic" charset="0"/>
          <a:ea typeface="ＭＳ Ｐゴシック" charset="0"/>
        </a:defRPr>
      </a:lvl3pPr>
      <a:lvl4pPr algn="ctr" rtl="0" eaLnBrk="1" fontAlgn="base" hangingPunct="1">
        <a:spcBef>
          <a:spcPct val="0"/>
        </a:spcBef>
        <a:spcAft>
          <a:spcPct val="0"/>
        </a:spcAft>
        <a:defRPr sz="4400">
          <a:solidFill>
            <a:schemeClr val="tx2"/>
          </a:solidFill>
          <a:latin typeface="OpenDyslexic" charset="0"/>
          <a:ea typeface="ＭＳ Ｐゴシック" charset="0"/>
        </a:defRPr>
      </a:lvl4pPr>
      <a:lvl5pPr algn="ctr" rtl="0" eaLnBrk="1" fontAlgn="base" hangingPunct="1">
        <a:spcBef>
          <a:spcPct val="0"/>
        </a:spcBef>
        <a:spcAft>
          <a:spcPct val="0"/>
        </a:spcAft>
        <a:defRPr sz="4400">
          <a:solidFill>
            <a:schemeClr val="tx2"/>
          </a:solidFill>
          <a:latin typeface="OpenDyslexic" charset="0"/>
          <a:ea typeface="ＭＳ Ｐゴシック"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OpenDyslexic" panose="00000500000000000000" pitchFamily="50" charset="0"/>
          <a:ea typeface="ＭＳ Ｐゴシック" charset="0"/>
          <a:cs typeface="+mn-cs"/>
        </a:defRPr>
      </a:lvl1pPr>
      <a:lvl2pPr marL="742950" indent="-285750" algn="l" rtl="0" eaLnBrk="1" fontAlgn="base" hangingPunct="1">
        <a:spcBef>
          <a:spcPct val="20000"/>
        </a:spcBef>
        <a:spcAft>
          <a:spcPct val="0"/>
        </a:spcAft>
        <a:buChar char="–"/>
        <a:defRPr sz="2800">
          <a:solidFill>
            <a:schemeClr val="tx1"/>
          </a:solidFill>
          <a:latin typeface="OpenDyslexic" panose="00000500000000000000" pitchFamily="50" charset="0"/>
          <a:ea typeface="ＭＳ Ｐゴシック" charset="0"/>
        </a:defRPr>
      </a:lvl2pPr>
      <a:lvl3pPr marL="1143000" indent="-228600" algn="l" rtl="0" eaLnBrk="1" fontAlgn="base" hangingPunct="1">
        <a:spcBef>
          <a:spcPct val="20000"/>
        </a:spcBef>
        <a:spcAft>
          <a:spcPct val="0"/>
        </a:spcAft>
        <a:buChar char="•"/>
        <a:defRPr sz="2400">
          <a:solidFill>
            <a:schemeClr val="tx1"/>
          </a:solidFill>
          <a:latin typeface="OpenDyslexic" panose="00000500000000000000" pitchFamily="50" charset="0"/>
          <a:ea typeface="ＭＳ Ｐゴシック" charset="0"/>
        </a:defRPr>
      </a:lvl3pPr>
      <a:lvl4pPr marL="1600200" indent="-228600" algn="l" rtl="0" eaLnBrk="1" fontAlgn="base" hangingPunct="1">
        <a:spcBef>
          <a:spcPct val="20000"/>
        </a:spcBef>
        <a:spcAft>
          <a:spcPct val="0"/>
        </a:spcAft>
        <a:buChar char="–"/>
        <a:defRPr sz="2000">
          <a:solidFill>
            <a:schemeClr val="tx1"/>
          </a:solidFill>
          <a:latin typeface="OpenDyslexic" panose="00000500000000000000" pitchFamily="50" charset="0"/>
          <a:ea typeface="ＭＳ Ｐゴシック" charset="0"/>
        </a:defRPr>
      </a:lvl4pPr>
      <a:lvl5pPr marL="2057400" indent="-228600" algn="l" rtl="0" eaLnBrk="1" fontAlgn="base" hangingPunct="1">
        <a:spcBef>
          <a:spcPct val="20000"/>
        </a:spcBef>
        <a:spcAft>
          <a:spcPct val="0"/>
        </a:spcAft>
        <a:buChar char="»"/>
        <a:defRPr sz="2000">
          <a:solidFill>
            <a:schemeClr val="tx1"/>
          </a:solidFill>
          <a:latin typeface="OpenDyslexic" panose="00000500000000000000" pitchFamily="50" charset="0"/>
          <a:ea typeface="ＭＳ Ｐゴシック"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0606C698-7604-4C21-B97C-9E2C305F5A75}"/>
              </a:ext>
            </a:extLst>
          </p:cNvPr>
          <p:cNvSpPr txBox="1"/>
          <p:nvPr/>
        </p:nvSpPr>
        <p:spPr>
          <a:xfrm>
            <a:off x="391318" y="1003365"/>
            <a:ext cx="8361363" cy="92333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p:spPr>
        <p:txBody>
          <a:bodyPr wrap="square" rtlCol="0">
            <a:spAutoFit/>
          </a:bodyPr>
          <a:lstStyle/>
          <a:p>
            <a:r>
              <a:rPr lang="en-GB" b="1" dirty="0">
                <a:latin typeface="Comic Sans MS" panose="030F0702030302020204" pitchFamily="66" charset="0"/>
              </a:rPr>
              <a:t>DO IT NOW; </a:t>
            </a:r>
            <a:r>
              <a:rPr lang="en-GB" dirty="0">
                <a:latin typeface="Comic Sans MS" panose="030F0702030302020204" pitchFamily="66" charset="0"/>
              </a:rPr>
              <a:t>The reactivity series below orders elements from least to most reactive. Write out the statements below and then next to them </a:t>
            </a:r>
            <a:r>
              <a:rPr lang="en-GB" b="1" dirty="0">
                <a:latin typeface="Comic Sans MS" panose="030F0702030302020204" pitchFamily="66" charset="0"/>
              </a:rPr>
              <a:t>true </a:t>
            </a:r>
            <a:r>
              <a:rPr lang="en-GB" dirty="0">
                <a:latin typeface="Comic Sans MS" panose="030F0702030302020204" pitchFamily="66" charset="0"/>
              </a:rPr>
              <a:t>or </a:t>
            </a:r>
            <a:r>
              <a:rPr lang="en-GB" b="1" dirty="0">
                <a:latin typeface="Comic Sans MS" panose="030F0702030302020204" pitchFamily="66" charset="0"/>
              </a:rPr>
              <a:t>false.</a:t>
            </a:r>
            <a:endParaRPr lang="en-GB" dirty="0">
              <a:latin typeface="Comic Sans MS" panose="030F0702030302020204" pitchFamily="66" charset="0"/>
            </a:endParaRPr>
          </a:p>
        </p:txBody>
      </p:sp>
      <p:sp>
        <p:nvSpPr>
          <p:cNvPr id="14" name="TextBox 13">
            <a:extLst>
              <a:ext uri="{FF2B5EF4-FFF2-40B4-BE49-F238E27FC236}">
                <a16:creationId xmlns:a16="http://schemas.microsoft.com/office/drawing/2014/main" id="{45E723D2-1B76-40A2-803B-8BBF4AA9D5A5}"/>
              </a:ext>
            </a:extLst>
          </p:cNvPr>
          <p:cNvSpPr txBox="1"/>
          <p:nvPr/>
        </p:nvSpPr>
        <p:spPr>
          <a:xfrm>
            <a:off x="391319" y="116632"/>
            <a:ext cx="8361363" cy="830997"/>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50800">
            <a:solidFill>
              <a:schemeClr val="accent1"/>
            </a:solidFill>
          </a:ln>
        </p:spPr>
        <p:txBody>
          <a:bodyPr>
            <a:spAutoFit/>
          </a:bodyPr>
          <a:lstStyle/>
          <a:p>
            <a:pPr>
              <a:defRPr/>
            </a:pPr>
            <a:r>
              <a:rPr lang="en-GB" sz="2400" dirty="0">
                <a:latin typeface="Comic Sans MS" panose="030F0702030302020204" pitchFamily="66" charset="0"/>
              </a:rPr>
              <a:t>Write down the date and today’s title</a:t>
            </a:r>
          </a:p>
          <a:p>
            <a:pPr>
              <a:defRPr/>
            </a:pPr>
            <a:r>
              <a:rPr lang="en-GB" sz="2400" b="1" dirty="0">
                <a:latin typeface="Comic Sans MS" panose="030F0702030302020204" pitchFamily="66" charset="0"/>
              </a:rPr>
              <a:t>DISPLACEMENT REACTIONS</a:t>
            </a:r>
          </a:p>
        </p:txBody>
      </p:sp>
      <p:sp>
        <p:nvSpPr>
          <p:cNvPr id="13" name="Rectangle 12">
            <a:extLst>
              <a:ext uri="{FF2B5EF4-FFF2-40B4-BE49-F238E27FC236}">
                <a16:creationId xmlns:a16="http://schemas.microsoft.com/office/drawing/2014/main" id="{D6C019B1-1A47-4261-B4D5-040B5E6F2D43}"/>
              </a:ext>
            </a:extLst>
          </p:cNvPr>
          <p:cNvSpPr/>
          <p:nvPr/>
        </p:nvSpPr>
        <p:spPr>
          <a:xfrm>
            <a:off x="-36512" y="5301208"/>
            <a:ext cx="9252521" cy="1359701"/>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571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fontAlgn="auto" hangingPunct="1">
              <a:spcBef>
                <a:spcPts val="0"/>
              </a:spcBef>
              <a:spcAft>
                <a:spcPts val="0"/>
              </a:spcAft>
              <a:defRPr/>
            </a:pPr>
            <a:r>
              <a:rPr lang="en-GB" sz="2000" b="1" u="sng" dirty="0">
                <a:solidFill>
                  <a:srgbClr val="000000"/>
                </a:solidFill>
                <a:latin typeface="Comic Sans MS" panose="030F0702030302020204" pitchFamily="66" charset="0"/>
              </a:rPr>
              <a:t>Stretch</a:t>
            </a:r>
          </a:p>
          <a:p>
            <a:pPr eaLnBrk="1" fontAlgn="auto" hangingPunct="1">
              <a:spcBef>
                <a:spcPts val="0"/>
              </a:spcBef>
              <a:spcAft>
                <a:spcPts val="0"/>
              </a:spcAft>
              <a:defRPr/>
            </a:pPr>
            <a:r>
              <a:rPr lang="en-GB" sz="2000" dirty="0">
                <a:solidFill>
                  <a:srgbClr val="000000"/>
                </a:solidFill>
                <a:latin typeface="Comic Sans MS" panose="030F0702030302020204" pitchFamily="66" charset="0"/>
              </a:rPr>
              <a:t>What pattern do you notice in the pictures above?</a:t>
            </a:r>
          </a:p>
          <a:p>
            <a:pPr eaLnBrk="1" fontAlgn="auto" hangingPunct="1">
              <a:spcBef>
                <a:spcPts val="0"/>
              </a:spcBef>
              <a:spcAft>
                <a:spcPts val="0"/>
              </a:spcAft>
              <a:defRPr/>
            </a:pPr>
            <a:r>
              <a:rPr lang="en-GB" sz="2000" dirty="0">
                <a:solidFill>
                  <a:srgbClr val="000000"/>
                </a:solidFill>
                <a:latin typeface="Comic Sans MS" panose="030F0702030302020204" pitchFamily="66" charset="0"/>
              </a:rPr>
              <a:t>Like the big boy can take the toy from the little boy, what can magnesium do in each example?</a:t>
            </a:r>
          </a:p>
        </p:txBody>
      </p:sp>
      <p:grpSp>
        <p:nvGrpSpPr>
          <p:cNvPr id="9" name="Group 8">
            <a:extLst>
              <a:ext uri="{FF2B5EF4-FFF2-40B4-BE49-F238E27FC236}">
                <a16:creationId xmlns:a16="http://schemas.microsoft.com/office/drawing/2014/main" id="{EBBC20C4-9D7F-4CED-BDF6-0DF1954CC999}"/>
              </a:ext>
            </a:extLst>
          </p:cNvPr>
          <p:cNvGrpSpPr/>
          <p:nvPr/>
        </p:nvGrpSpPr>
        <p:grpSpPr>
          <a:xfrm>
            <a:off x="5700810" y="1988840"/>
            <a:ext cx="3119662" cy="3096345"/>
            <a:chOff x="5700810" y="1988840"/>
            <a:chExt cx="3119662" cy="3096345"/>
          </a:xfrm>
        </p:grpSpPr>
        <p:sp>
          <p:nvSpPr>
            <p:cNvPr id="3" name="Text Box 2">
              <a:extLst>
                <a:ext uri="{FF2B5EF4-FFF2-40B4-BE49-F238E27FC236}">
                  <a16:creationId xmlns:a16="http://schemas.microsoft.com/office/drawing/2014/main" id="{DFC4AD4E-7376-432A-B821-BBD2DDB24CFA}"/>
                </a:ext>
              </a:extLst>
            </p:cNvPr>
            <p:cNvSpPr txBox="1">
              <a:spLocks noChangeArrowheads="1"/>
            </p:cNvSpPr>
            <p:nvPr/>
          </p:nvSpPr>
          <p:spPr bwMode="auto">
            <a:xfrm>
              <a:off x="5700810" y="1988840"/>
              <a:ext cx="3119662" cy="3096345"/>
            </a:xfrm>
            <a:prstGeom prst="rect">
              <a:avLst/>
            </a:prstGeom>
            <a:solidFill>
              <a:srgbClr val="F3F3F3"/>
            </a:solidFill>
            <a:ln w="2540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b="1" i="0" u="sng" strike="noStrike" cap="none" normalizeH="0" baseline="0" dirty="0">
                  <a:ln>
                    <a:noFill/>
                  </a:ln>
                  <a:solidFill>
                    <a:srgbClr val="000000"/>
                  </a:solidFill>
                  <a:effectLst/>
                  <a:latin typeface="Comic Sans MS" panose="030F0702030302020204" pitchFamily="66" charset="0"/>
                </a:rPr>
                <a:t>Reactivity series</a:t>
              </a:r>
            </a:p>
            <a:p>
              <a:pPr marL="0" marR="0" lvl="0" indent="0" algn="l" defTabSz="914400" rtl="0" eaLnBrk="0" fontAlgn="base" latinLnBrk="0" hangingPunct="0">
                <a:spcBef>
                  <a:spcPct val="0"/>
                </a:spcBef>
                <a:spcAft>
                  <a:spcPct val="0"/>
                </a:spcAft>
                <a:buClrTx/>
                <a:buSzTx/>
                <a:buFontTx/>
                <a:buNone/>
                <a:tabLst/>
              </a:pPr>
              <a:r>
                <a:rPr kumimoji="0" lang="en-GB" altLang="en-US" sz="1200" b="0" i="0" u="none" strike="noStrike" cap="none" normalizeH="0" baseline="0" dirty="0">
                  <a:ln>
                    <a:noFill/>
                  </a:ln>
                  <a:solidFill>
                    <a:srgbClr val="000000"/>
                  </a:solidFill>
                  <a:effectLst/>
                  <a:latin typeface="Comic Sans MS" panose="030F0702030302020204" pitchFamily="66" charset="0"/>
                </a:rPr>
                <a:t> potassium              </a:t>
              </a:r>
              <a:r>
                <a:rPr kumimoji="0" lang="en-GB" altLang="en-US" sz="1200" b="1" i="0" u="none" strike="noStrike" cap="none" normalizeH="0" baseline="0" dirty="0">
                  <a:ln>
                    <a:noFill/>
                  </a:ln>
                  <a:solidFill>
                    <a:srgbClr val="000000"/>
                  </a:solidFill>
                  <a:effectLst/>
                  <a:latin typeface="Comic Sans MS" panose="030F0702030302020204" pitchFamily="66" charset="0"/>
                </a:rPr>
                <a:t>Most reactive</a:t>
              </a:r>
            </a:p>
            <a:p>
              <a:pPr marL="0" marR="0" lvl="0" indent="0" algn="l" defTabSz="914400" rtl="0" eaLnBrk="0" fontAlgn="base" latinLnBrk="0" hangingPunct="0">
                <a:spcBef>
                  <a:spcPct val="0"/>
                </a:spcBef>
                <a:spcAft>
                  <a:spcPct val="0"/>
                </a:spcAft>
                <a:buClrTx/>
                <a:buSzTx/>
                <a:buFontTx/>
                <a:buNone/>
                <a:tabLst/>
              </a:pPr>
              <a:r>
                <a:rPr kumimoji="0" lang="en-GB" altLang="en-US" sz="1200" b="0" i="0" u="none" strike="noStrike" cap="none" normalizeH="0" baseline="0" dirty="0">
                  <a:ln>
                    <a:noFill/>
                  </a:ln>
                  <a:solidFill>
                    <a:srgbClr val="000000"/>
                  </a:solidFill>
                  <a:effectLst/>
                  <a:latin typeface="Comic Sans MS" panose="030F0702030302020204" pitchFamily="66" charset="0"/>
                </a:rPr>
                <a:t> sodium</a:t>
              </a:r>
            </a:p>
            <a:p>
              <a:pPr marL="0" marR="0" lvl="0" indent="0" algn="l" defTabSz="914400" rtl="0" eaLnBrk="0" fontAlgn="base" latinLnBrk="0" hangingPunct="0">
                <a:spcBef>
                  <a:spcPct val="0"/>
                </a:spcBef>
                <a:spcAft>
                  <a:spcPct val="0"/>
                </a:spcAft>
                <a:buClrTx/>
                <a:buSzTx/>
                <a:buFontTx/>
                <a:buNone/>
                <a:tabLst/>
              </a:pPr>
              <a:r>
                <a:rPr kumimoji="0" lang="en-GB" altLang="en-US" sz="1200" b="0" i="0" u="none" strike="noStrike" cap="none" normalizeH="0" baseline="0" dirty="0">
                  <a:ln>
                    <a:noFill/>
                  </a:ln>
                  <a:solidFill>
                    <a:srgbClr val="000000"/>
                  </a:solidFill>
                  <a:effectLst/>
                  <a:latin typeface="Comic Sans MS" panose="030F0702030302020204" pitchFamily="66" charset="0"/>
                </a:rPr>
                <a:t> calcium</a:t>
              </a:r>
            </a:p>
            <a:p>
              <a:pPr marL="0" marR="0" lvl="0" indent="0" algn="l" defTabSz="914400" rtl="0" eaLnBrk="0" fontAlgn="base" latinLnBrk="0" hangingPunct="0">
                <a:spcBef>
                  <a:spcPct val="0"/>
                </a:spcBef>
                <a:spcAft>
                  <a:spcPct val="0"/>
                </a:spcAft>
                <a:buClrTx/>
                <a:buSzTx/>
                <a:buFontTx/>
                <a:buNone/>
                <a:tabLst/>
              </a:pPr>
              <a:r>
                <a:rPr kumimoji="0" lang="en-GB" altLang="en-US" sz="1200" b="1" i="0" u="none" strike="noStrike" cap="none" normalizeH="0" baseline="0" dirty="0">
                  <a:ln>
                    <a:noFill/>
                  </a:ln>
                  <a:solidFill>
                    <a:srgbClr val="000000"/>
                  </a:solidFill>
                  <a:effectLst/>
                  <a:latin typeface="Comic Sans MS" panose="030F0702030302020204" pitchFamily="66" charset="0"/>
                </a:rPr>
                <a:t> magnesium</a:t>
              </a:r>
            </a:p>
            <a:p>
              <a:pPr marL="0" marR="0" lvl="0" indent="0" algn="l" defTabSz="914400" rtl="0" eaLnBrk="0" fontAlgn="base" latinLnBrk="0" hangingPunct="0">
                <a:spcBef>
                  <a:spcPct val="0"/>
                </a:spcBef>
                <a:spcAft>
                  <a:spcPct val="0"/>
                </a:spcAft>
                <a:buClrTx/>
                <a:buSzTx/>
                <a:buFontTx/>
                <a:buNone/>
                <a:tabLst/>
              </a:pPr>
              <a:r>
                <a:rPr kumimoji="0" lang="en-GB" altLang="en-US" sz="1200" b="0" i="0" u="none" strike="noStrike" cap="none" normalizeH="0" baseline="0" dirty="0">
                  <a:ln>
                    <a:noFill/>
                  </a:ln>
                  <a:solidFill>
                    <a:srgbClr val="000000"/>
                  </a:solidFill>
                  <a:effectLst/>
                  <a:latin typeface="Comic Sans MS" panose="030F0702030302020204" pitchFamily="66" charset="0"/>
                </a:rPr>
                <a:t> aluminium</a:t>
              </a:r>
            </a:p>
            <a:p>
              <a:pPr marL="0" marR="0" lvl="0" indent="0" algn="l" defTabSz="914400" rtl="0" eaLnBrk="0" fontAlgn="base" latinLnBrk="0" hangingPunct="0">
                <a:spcBef>
                  <a:spcPct val="0"/>
                </a:spcBef>
                <a:spcAft>
                  <a:spcPct val="0"/>
                </a:spcAft>
                <a:buClrTx/>
                <a:buSzTx/>
                <a:buFontTx/>
                <a:buNone/>
                <a:tabLst/>
              </a:pPr>
              <a:r>
                <a:rPr kumimoji="0" lang="en-GB" altLang="en-US" sz="1200" b="0" i="0" u="none" strike="noStrike" cap="none" normalizeH="0" baseline="0" dirty="0">
                  <a:ln>
                    <a:noFill/>
                  </a:ln>
                  <a:solidFill>
                    <a:srgbClr val="000000"/>
                  </a:solidFill>
                  <a:effectLst/>
                  <a:latin typeface="Comic Sans MS" panose="030F0702030302020204" pitchFamily="66" charset="0"/>
                </a:rPr>
                <a:t> carbon</a:t>
              </a:r>
            </a:p>
            <a:p>
              <a:pPr marL="0" marR="0" lvl="0" indent="0" algn="l" defTabSz="914400" rtl="0" eaLnBrk="0" fontAlgn="base" latinLnBrk="0" hangingPunct="0">
                <a:spcBef>
                  <a:spcPct val="0"/>
                </a:spcBef>
                <a:spcAft>
                  <a:spcPct val="0"/>
                </a:spcAft>
                <a:buClrTx/>
                <a:buSzTx/>
                <a:buFontTx/>
                <a:buNone/>
                <a:tabLst/>
              </a:pPr>
              <a:r>
                <a:rPr kumimoji="0" lang="en-GB" altLang="en-US" sz="1200" b="1" i="0" u="none" strike="noStrike" cap="none" normalizeH="0" baseline="0" dirty="0">
                  <a:ln>
                    <a:noFill/>
                  </a:ln>
                  <a:solidFill>
                    <a:srgbClr val="000000"/>
                  </a:solidFill>
                  <a:effectLst/>
                  <a:latin typeface="Comic Sans MS" panose="030F0702030302020204" pitchFamily="66" charset="0"/>
                </a:rPr>
                <a:t> zinc</a:t>
              </a:r>
            </a:p>
            <a:p>
              <a:pPr marL="0" marR="0" lvl="0" indent="0" algn="l" defTabSz="914400" rtl="0" eaLnBrk="0" fontAlgn="base" latinLnBrk="0" hangingPunct="0">
                <a:spcBef>
                  <a:spcPct val="0"/>
                </a:spcBef>
                <a:spcAft>
                  <a:spcPct val="0"/>
                </a:spcAft>
                <a:buClrTx/>
                <a:buSzTx/>
                <a:buFontTx/>
                <a:buNone/>
                <a:tabLst/>
              </a:pPr>
              <a:r>
                <a:rPr kumimoji="0" lang="en-GB" altLang="en-US" sz="1200" b="1" i="0" u="none" strike="noStrike" cap="none" normalizeH="0" baseline="0" dirty="0">
                  <a:ln>
                    <a:noFill/>
                  </a:ln>
                  <a:solidFill>
                    <a:srgbClr val="000000"/>
                  </a:solidFill>
                  <a:effectLst/>
                  <a:latin typeface="Comic Sans MS" panose="030F0702030302020204" pitchFamily="66" charset="0"/>
                </a:rPr>
                <a:t> iron</a:t>
              </a:r>
            </a:p>
            <a:p>
              <a:pPr marL="0" marR="0" lvl="0" indent="0" algn="l" defTabSz="914400" rtl="0" eaLnBrk="0" fontAlgn="base" latinLnBrk="0" hangingPunct="0">
                <a:spcBef>
                  <a:spcPct val="0"/>
                </a:spcBef>
                <a:spcAft>
                  <a:spcPct val="0"/>
                </a:spcAft>
                <a:buClrTx/>
                <a:buSzTx/>
                <a:buFontTx/>
                <a:buNone/>
                <a:tabLst/>
              </a:pPr>
              <a:r>
                <a:rPr kumimoji="0" lang="en-GB" altLang="en-US" sz="1200" b="0" i="0" u="none" strike="noStrike" cap="none" normalizeH="0" baseline="0" dirty="0">
                  <a:ln>
                    <a:noFill/>
                  </a:ln>
                  <a:solidFill>
                    <a:srgbClr val="000000"/>
                  </a:solidFill>
                  <a:effectLst/>
                  <a:latin typeface="Comic Sans MS" panose="030F0702030302020204" pitchFamily="66" charset="0"/>
                </a:rPr>
                <a:t> tin </a:t>
              </a:r>
            </a:p>
            <a:p>
              <a:pPr marL="0" marR="0" lvl="0" indent="0" algn="l" defTabSz="914400" rtl="0" eaLnBrk="0" fontAlgn="base" latinLnBrk="0" hangingPunct="0">
                <a:spcBef>
                  <a:spcPct val="0"/>
                </a:spcBef>
                <a:spcAft>
                  <a:spcPct val="0"/>
                </a:spcAft>
                <a:buClrTx/>
                <a:buSzTx/>
                <a:buFontTx/>
                <a:buNone/>
                <a:tabLst/>
              </a:pPr>
              <a:r>
                <a:rPr kumimoji="0" lang="en-GB" altLang="en-US" sz="1200" b="0" i="0" u="none" strike="noStrike" cap="none" normalizeH="0" baseline="0" dirty="0">
                  <a:ln>
                    <a:noFill/>
                  </a:ln>
                  <a:solidFill>
                    <a:srgbClr val="000000"/>
                  </a:solidFill>
                  <a:effectLst/>
                  <a:latin typeface="Comic Sans MS" panose="030F0702030302020204" pitchFamily="66" charset="0"/>
                </a:rPr>
                <a:t> lead</a:t>
              </a:r>
            </a:p>
            <a:p>
              <a:pPr marL="0" marR="0" lvl="0" indent="0" algn="l" defTabSz="914400" rtl="0" eaLnBrk="0" fontAlgn="base" latinLnBrk="0" hangingPunct="0">
                <a:spcBef>
                  <a:spcPct val="0"/>
                </a:spcBef>
                <a:spcAft>
                  <a:spcPct val="0"/>
                </a:spcAft>
                <a:buClrTx/>
                <a:buSzTx/>
                <a:buFontTx/>
                <a:buNone/>
                <a:tabLst/>
              </a:pPr>
              <a:r>
                <a:rPr kumimoji="0" lang="en-GB" altLang="en-US" sz="1200" b="0" i="0" u="none" strike="noStrike" cap="none" normalizeH="0" baseline="0" dirty="0">
                  <a:ln>
                    <a:noFill/>
                  </a:ln>
                  <a:solidFill>
                    <a:srgbClr val="000000"/>
                  </a:solidFill>
                  <a:effectLst/>
                  <a:latin typeface="Comic Sans MS" panose="030F0702030302020204" pitchFamily="66" charset="0"/>
                </a:rPr>
                <a:t> hydrogen </a:t>
              </a:r>
            </a:p>
            <a:p>
              <a:pPr marL="0" marR="0" lvl="0" indent="0" algn="l" defTabSz="914400" rtl="0" eaLnBrk="0" fontAlgn="base" latinLnBrk="0" hangingPunct="0">
                <a:spcBef>
                  <a:spcPct val="0"/>
                </a:spcBef>
                <a:spcAft>
                  <a:spcPct val="0"/>
                </a:spcAft>
                <a:buClrTx/>
                <a:buSzTx/>
                <a:buFontTx/>
                <a:buNone/>
                <a:tabLst/>
              </a:pPr>
              <a:r>
                <a:rPr kumimoji="0" lang="en-GB" altLang="en-US" sz="1200" b="1" i="0" u="none" strike="noStrike" cap="none" normalizeH="0" baseline="0" dirty="0">
                  <a:ln>
                    <a:noFill/>
                  </a:ln>
                  <a:solidFill>
                    <a:srgbClr val="000000"/>
                  </a:solidFill>
                  <a:effectLst/>
                  <a:latin typeface="Comic Sans MS" panose="030F0702030302020204" pitchFamily="66" charset="0"/>
                </a:rPr>
                <a:t> copper</a:t>
              </a:r>
              <a:r>
                <a:rPr kumimoji="0" lang="en-GB" altLang="en-US" sz="1200" b="1" i="1" u="none" strike="noStrike" cap="none" normalizeH="0" baseline="0" dirty="0">
                  <a:ln>
                    <a:noFill/>
                  </a:ln>
                  <a:solidFill>
                    <a:srgbClr val="000000"/>
                  </a:solidFill>
                  <a:effectLst/>
                  <a:latin typeface="Comic Sans MS" panose="030F0702030302020204" pitchFamily="66" charset="0"/>
                </a:rPr>
                <a:t>  </a:t>
              </a:r>
            </a:p>
            <a:p>
              <a:pPr marL="0" marR="0" lvl="0" indent="0" algn="l" defTabSz="914400" rtl="0" eaLnBrk="0" fontAlgn="base" latinLnBrk="0" hangingPunct="0">
                <a:spcBef>
                  <a:spcPct val="0"/>
                </a:spcBef>
                <a:spcAft>
                  <a:spcPct val="0"/>
                </a:spcAft>
                <a:buClrTx/>
                <a:buSzTx/>
                <a:buFontTx/>
                <a:buNone/>
                <a:tabLst/>
              </a:pPr>
              <a:r>
                <a:rPr kumimoji="0" lang="en-GB" altLang="en-US" sz="1200" b="0" i="0" u="none" strike="noStrike" cap="none" normalizeH="0" baseline="0" dirty="0">
                  <a:ln>
                    <a:noFill/>
                  </a:ln>
                  <a:solidFill>
                    <a:srgbClr val="000000"/>
                  </a:solidFill>
                  <a:effectLst/>
                  <a:latin typeface="Comic Sans MS" panose="030F0702030302020204" pitchFamily="66" charset="0"/>
                </a:rPr>
                <a:t> silver</a:t>
              </a:r>
            </a:p>
            <a:p>
              <a:pPr marL="0" marR="0" lvl="0" indent="0" algn="l" defTabSz="914400" rtl="0" eaLnBrk="0" fontAlgn="base" latinLnBrk="0" hangingPunct="0">
                <a:spcBef>
                  <a:spcPct val="0"/>
                </a:spcBef>
                <a:spcAft>
                  <a:spcPct val="0"/>
                </a:spcAft>
                <a:buClrTx/>
                <a:buSzTx/>
                <a:buFontTx/>
                <a:buNone/>
                <a:tabLst/>
              </a:pPr>
              <a:r>
                <a:rPr kumimoji="0" lang="en-GB" altLang="en-US" sz="1200" b="0" i="0" u="none" strike="noStrike" cap="none" normalizeH="0" baseline="0" dirty="0">
                  <a:ln>
                    <a:noFill/>
                  </a:ln>
                  <a:solidFill>
                    <a:srgbClr val="000000"/>
                  </a:solidFill>
                  <a:effectLst/>
                  <a:latin typeface="Comic Sans MS" panose="030F0702030302020204" pitchFamily="66" charset="0"/>
                </a:rPr>
                <a:t> gold</a:t>
              </a:r>
            </a:p>
            <a:p>
              <a:pPr marL="0" marR="0" lvl="0" indent="0" algn="l" defTabSz="914400" rtl="0" eaLnBrk="0" fontAlgn="base" latinLnBrk="0" hangingPunct="0">
                <a:spcBef>
                  <a:spcPct val="0"/>
                </a:spcBef>
                <a:spcAft>
                  <a:spcPct val="0"/>
                </a:spcAft>
                <a:buClrTx/>
                <a:buSzTx/>
                <a:buFontTx/>
                <a:buNone/>
                <a:tabLst/>
              </a:pPr>
              <a:r>
                <a:rPr kumimoji="0" lang="en-GB" altLang="en-US" sz="1200" b="0" i="0" u="none" strike="noStrike" cap="none" normalizeH="0" baseline="0" dirty="0">
                  <a:ln>
                    <a:noFill/>
                  </a:ln>
                  <a:solidFill>
                    <a:srgbClr val="000000"/>
                  </a:solidFill>
                  <a:effectLst/>
                  <a:latin typeface="Comic Sans MS" panose="030F0702030302020204" pitchFamily="66" charset="0"/>
                </a:rPr>
                <a:t> Platinum                 </a:t>
              </a:r>
              <a:r>
                <a:rPr kumimoji="0" lang="en-GB" altLang="en-US" sz="1200" b="1" i="0" u="none" strike="noStrike" cap="none" normalizeH="0" baseline="0" dirty="0">
                  <a:ln>
                    <a:noFill/>
                  </a:ln>
                  <a:solidFill>
                    <a:srgbClr val="000000"/>
                  </a:solidFill>
                  <a:effectLst/>
                  <a:latin typeface="Comic Sans MS" panose="030F0702030302020204" pitchFamily="66" charset="0"/>
                </a:rPr>
                <a:t>Least reactive</a:t>
              </a:r>
              <a:endParaRPr kumimoji="0" lang="en-GB" altLang="en-US" sz="1200" b="0" i="0" u="none" strike="noStrike" cap="none" normalizeH="0" baseline="0" dirty="0">
                <a:ln>
                  <a:noFill/>
                </a:ln>
                <a:solidFill>
                  <a:srgbClr val="000000"/>
                </a:solidFill>
                <a:effectLst/>
                <a:latin typeface="Comic Sans MS" panose="030F0702030302020204" pitchFamily="66"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000" b="1" i="1" u="none" strike="noStrike" cap="none" normalizeH="0" baseline="0" dirty="0">
                <a:ln>
                  <a:noFill/>
                </a:ln>
                <a:solidFill>
                  <a:srgbClr val="000000"/>
                </a:solidFill>
                <a:effectLst/>
                <a:latin typeface="Comic Sans MS" panose="030F0702030302020204" pitchFamily="66"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000" b="1" i="1" u="none" strike="noStrike" cap="none" normalizeH="0" baseline="0" dirty="0">
                <a:ln>
                  <a:noFill/>
                </a:ln>
                <a:solidFill>
                  <a:srgbClr val="000000"/>
                </a:solidFill>
                <a:effectLst/>
                <a:latin typeface="Comic Sans MS" panose="030F0702030302020204" pitchFamily="66"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1027" name="AutoShape 3">
              <a:extLst>
                <a:ext uri="{FF2B5EF4-FFF2-40B4-BE49-F238E27FC236}">
                  <a16:creationId xmlns:a16="http://schemas.microsoft.com/office/drawing/2014/main" id="{278A051A-8E1A-46A3-90AD-A75373FECDE4}"/>
                </a:ext>
              </a:extLst>
            </p:cNvPr>
            <p:cNvCxnSpPr>
              <a:cxnSpLocks noChangeShapeType="1"/>
            </p:cNvCxnSpPr>
            <p:nvPr/>
          </p:nvCxnSpPr>
          <p:spPr bwMode="auto">
            <a:xfrm flipV="1">
              <a:off x="6948264" y="2363734"/>
              <a:ext cx="0" cy="2664296"/>
            </a:xfrm>
            <a:prstGeom prst="straightConnector1">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pic>
          <p:nvPicPr>
            <p:cNvPr id="22" name="Picture 21" descr="A picture containing clipart&#10;&#10;Description automatically generated">
              <a:extLst>
                <a:ext uri="{FF2B5EF4-FFF2-40B4-BE49-F238E27FC236}">
                  <a16:creationId xmlns:a16="http://schemas.microsoft.com/office/drawing/2014/main" id="{CBCD0DF2-E8ED-4800-AAC7-8CE56DEC1C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52257" y="2785462"/>
              <a:ext cx="1244349" cy="1581154"/>
            </a:xfrm>
            <a:prstGeom prst="rect">
              <a:avLst/>
            </a:prstGeom>
          </p:spPr>
        </p:pic>
      </p:grpSp>
      <p:sp>
        <p:nvSpPr>
          <p:cNvPr id="26" name="TextBox 25">
            <a:extLst>
              <a:ext uri="{FF2B5EF4-FFF2-40B4-BE49-F238E27FC236}">
                <a16:creationId xmlns:a16="http://schemas.microsoft.com/office/drawing/2014/main" id="{B382BE78-A629-44A1-82A1-EF02B3DCB30F}"/>
              </a:ext>
            </a:extLst>
          </p:cNvPr>
          <p:cNvSpPr txBox="1"/>
          <p:nvPr/>
        </p:nvSpPr>
        <p:spPr>
          <a:xfrm>
            <a:off x="391318" y="1982431"/>
            <a:ext cx="5188795" cy="2523768"/>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GB" sz="2200" b="1" dirty="0">
                <a:latin typeface="Comic Sans MS" panose="030F0702030302020204" pitchFamily="66" charset="0"/>
              </a:rPr>
              <a:t>Statements</a:t>
            </a:r>
          </a:p>
          <a:p>
            <a:pPr marL="342900" indent="-342900">
              <a:buFont typeface="Arial" panose="020B0604020202020204" pitchFamily="34" charset="0"/>
              <a:buChar char="•"/>
            </a:pPr>
            <a:r>
              <a:rPr lang="en-GB" sz="2000" dirty="0">
                <a:latin typeface="Comic Sans MS" panose="030F0702030302020204" pitchFamily="66" charset="0"/>
              </a:rPr>
              <a:t>Potassium is the most reactive. </a:t>
            </a:r>
            <a:endParaRPr lang="en-GB" sz="2000" b="1" dirty="0">
              <a:latin typeface="Comic Sans MS" panose="030F0702030302020204" pitchFamily="66" charset="0"/>
            </a:endParaRPr>
          </a:p>
          <a:p>
            <a:pPr marL="342900" indent="-342900">
              <a:buFont typeface="Arial" panose="020B0604020202020204" pitchFamily="34" charset="0"/>
              <a:buChar char="•"/>
            </a:pPr>
            <a:r>
              <a:rPr lang="en-GB" sz="2000" dirty="0">
                <a:latin typeface="Comic Sans MS" panose="030F0702030302020204" pitchFamily="66" charset="0"/>
              </a:rPr>
              <a:t>Aluminium is as reactive a magnesium. </a:t>
            </a:r>
            <a:endParaRPr lang="en-GB" sz="2000" b="1" dirty="0">
              <a:latin typeface="Comic Sans MS" panose="030F0702030302020204" pitchFamily="66" charset="0"/>
            </a:endParaRPr>
          </a:p>
          <a:p>
            <a:pPr marL="342900" indent="-342900">
              <a:buFont typeface="Arial" panose="020B0604020202020204" pitchFamily="34" charset="0"/>
              <a:buChar char="•"/>
            </a:pPr>
            <a:r>
              <a:rPr lang="en-GB" sz="2000" dirty="0">
                <a:latin typeface="Comic Sans MS" panose="030F0702030302020204" pitchFamily="66" charset="0"/>
              </a:rPr>
              <a:t>Iron is more reactive than copper. </a:t>
            </a:r>
            <a:endParaRPr lang="en-GB" sz="2000" b="1" dirty="0">
              <a:latin typeface="Comic Sans MS" panose="030F0702030302020204" pitchFamily="66" charset="0"/>
            </a:endParaRPr>
          </a:p>
          <a:p>
            <a:pPr marL="342900" indent="-342900">
              <a:buFont typeface="Arial" panose="020B0604020202020204" pitchFamily="34" charset="0"/>
              <a:buChar char="•"/>
            </a:pPr>
            <a:r>
              <a:rPr lang="en-GB" sz="2000" dirty="0">
                <a:latin typeface="Comic Sans MS" panose="030F0702030302020204" pitchFamily="66" charset="0"/>
              </a:rPr>
              <a:t>Silver is less reactive than gold. </a:t>
            </a:r>
            <a:endParaRPr lang="en-GB" sz="2000" b="1" dirty="0">
              <a:latin typeface="Comic Sans MS" panose="030F0702030302020204" pitchFamily="66" charset="0"/>
            </a:endParaRPr>
          </a:p>
          <a:p>
            <a:pPr marL="342900" indent="-342900">
              <a:buFont typeface="Arial" panose="020B0604020202020204" pitchFamily="34" charset="0"/>
              <a:buChar char="•"/>
            </a:pPr>
            <a:r>
              <a:rPr lang="en-GB" sz="2000" dirty="0">
                <a:latin typeface="Comic Sans MS" panose="030F0702030302020204" pitchFamily="66" charset="0"/>
              </a:rPr>
              <a:t>Sodium is more reactive than lead. </a:t>
            </a:r>
            <a:endParaRPr lang="en-GB" sz="2000" b="1" dirty="0">
              <a:latin typeface="Comic Sans MS" panose="030F0702030302020204" pitchFamily="66" charset="0"/>
            </a:endParaRPr>
          </a:p>
          <a:p>
            <a:endParaRPr lang="en-GB" dirty="0">
              <a:latin typeface="Comic Sans MS" panose="030F0702030302020204" pitchFamily="66" charset="0"/>
            </a:endParaRPr>
          </a:p>
          <a:p>
            <a:endParaRPr lang="en-GB" dirty="0">
              <a:latin typeface="Comic Sans MS" panose="030F0702030302020204" pitchFamily="66" charset="0"/>
            </a:endParaRPr>
          </a:p>
        </p:txBody>
      </p:sp>
      <p:sp>
        <p:nvSpPr>
          <p:cNvPr id="23" name="TextBox 22">
            <a:extLst>
              <a:ext uri="{FF2B5EF4-FFF2-40B4-BE49-F238E27FC236}">
                <a16:creationId xmlns:a16="http://schemas.microsoft.com/office/drawing/2014/main" id="{7EAB344F-951A-425E-A205-3007D388F322}"/>
              </a:ext>
            </a:extLst>
          </p:cNvPr>
          <p:cNvSpPr txBox="1"/>
          <p:nvPr/>
        </p:nvSpPr>
        <p:spPr>
          <a:xfrm>
            <a:off x="391317" y="1988840"/>
            <a:ext cx="5188795" cy="288000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GB" sz="2200" b="1" dirty="0">
                <a:latin typeface="Comic Sans MS" panose="030F0702030302020204" pitchFamily="66" charset="0"/>
              </a:rPr>
              <a:t>Statements</a:t>
            </a:r>
          </a:p>
          <a:p>
            <a:pPr marL="342900" indent="-342900">
              <a:buFont typeface="Arial" panose="020B0604020202020204" pitchFamily="34" charset="0"/>
              <a:buChar char="•"/>
            </a:pPr>
            <a:r>
              <a:rPr lang="en-GB" sz="2000" dirty="0">
                <a:latin typeface="Comic Sans MS" panose="030F0702030302020204" pitchFamily="66" charset="0"/>
              </a:rPr>
              <a:t>Potassium is the most reactive. </a:t>
            </a:r>
            <a:r>
              <a:rPr lang="en-GB" sz="2000" b="1" dirty="0">
                <a:latin typeface="Comic Sans MS" panose="030F0702030302020204" pitchFamily="66" charset="0"/>
              </a:rPr>
              <a:t>True</a:t>
            </a:r>
          </a:p>
          <a:p>
            <a:pPr marL="342900" indent="-342900">
              <a:buFont typeface="Arial" panose="020B0604020202020204" pitchFamily="34" charset="0"/>
              <a:buChar char="•"/>
            </a:pPr>
            <a:r>
              <a:rPr lang="en-GB" sz="2000" dirty="0">
                <a:latin typeface="Comic Sans MS" panose="030F0702030302020204" pitchFamily="66" charset="0"/>
              </a:rPr>
              <a:t>Aluminium is as reactive a magnesium. </a:t>
            </a:r>
            <a:r>
              <a:rPr lang="en-GB" sz="2000" b="1" dirty="0">
                <a:latin typeface="Comic Sans MS" panose="030F0702030302020204" pitchFamily="66" charset="0"/>
              </a:rPr>
              <a:t>False</a:t>
            </a:r>
          </a:p>
          <a:p>
            <a:pPr marL="342900" indent="-342900">
              <a:buFont typeface="Arial" panose="020B0604020202020204" pitchFamily="34" charset="0"/>
              <a:buChar char="•"/>
            </a:pPr>
            <a:r>
              <a:rPr lang="en-GB" sz="2000" dirty="0">
                <a:latin typeface="Comic Sans MS" panose="030F0702030302020204" pitchFamily="66" charset="0"/>
              </a:rPr>
              <a:t>Iron is more reactive than copper. </a:t>
            </a:r>
            <a:r>
              <a:rPr lang="en-GB" sz="2000" b="1" dirty="0">
                <a:latin typeface="Comic Sans MS" panose="030F0702030302020204" pitchFamily="66" charset="0"/>
              </a:rPr>
              <a:t>True</a:t>
            </a:r>
          </a:p>
          <a:p>
            <a:pPr marL="342900" indent="-342900">
              <a:buFont typeface="Arial" panose="020B0604020202020204" pitchFamily="34" charset="0"/>
              <a:buChar char="•"/>
            </a:pPr>
            <a:r>
              <a:rPr lang="en-GB" sz="2000" dirty="0">
                <a:latin typeface="Comic Sans MS" panose="030F0702030302020204" pitchFamily="66" charset="0"/>
              </a:rPr>
              <a:t>Silver is less reactive than gold. </a:t>
            </a:r>
            <a:r>
              <a:rPr lang="en-GB" sz="2000" b="1" dirty="0">
                <a:latin typeface="Comic Sans MS" panose="030F0702030302020204" pitchFamily="66" charset="0"/>
              </a:rPr>
              <a:t>False</a:t>
            </a:r>
          </a:p>
          <a:p>
            <a:pPr marL="342900" indent="-342900">
              <a:buFont typeface="Arial" panose="020B0604020202020204" pitchFamily="34" charset="0"/>
              <a:buChar char="•"/>
            </a:pPr>
            <a:r>
              <a:rPr lang="en-GB" sz="2000" dirty="0">
                <a:latin typeface="Comic Sans MS" panose="030F0702030302020204" pitchFamily="66" charset="0"/>
              </a:rPr>
              <a:t>Sodium is more reactive than lead. </a:t>
            </a:r>
            <a:r>
              <a:rPr lang="en-GB" sz="2000" b="1" dirty="0">
                <a:latin typeface="Comic Sans MS" panose="030F0702030302020204" pitchFamily="66" charset="0"/>
              </a:rPr>
              <a:t>True</a:t>
            </a:r>
          </a:p>
          <a:p>
            <a:endParaRPr lang="en-GB" dirty="0">
              <a:latin typeface="Comic Sans MS" panose="030F0702030302020204" pitchFamily="66" charset="0"/>
            </a:endParaRPr>
          </a:p>
          <a:p>
            <a:endParaRPr lang="en-GB" dirty="0">
              <a:latin typeface="Comic Sans MS" panose="030F0702030302020204" pitchFamily="66" charset="0"/>
            </a:endParaRPr>
          </a:p>
        </p:txBody>
      </p:sp>
      <p:sp>
        <p:nvSpPr>
          <p:cNvPr id="2" name="Footer Placeholder 1">
            <a:extLst>
              <a:ext uri="{FF2B5EF4-FFF2-40B4-BE49-F238E27FC236}">
                <a16:creationId xmlns:a16="http://schemas.microsoft.com/office/drawing/2014/main" id="{BDF2665D-AF79-4AB4-96C3-4D43143EE609}"/>
              </a:ext>
            </a:extLst>
          </p:cNvPr>
          <p:cNvSpPr>
            <a:spLocks noGrp="1"/>
          </p:cNvSpPr>
          <p:nvPr>
            <p:ph type="ftr" sz="quarter" idx="11"/>
          </p:nvPr>
        </p:nvSpPr>
        <p:spPr>
          <a:xfrm>
            <a:off x="7048806" y="6591923"/>
            <a:ext cx="2895600" cy="280119"/>
          </a:xfrm>
        </p:spPr>
        <p:txBody>
          <a:bodyPr/>
          <a:lstStyle/>
          <a:p>
            <a:r>
              <a:rPr lang="en-GB" sz="800" dirty="0">
                <a:solidFill>
                  <a:schemeClr val="bg1">
                    <a:lumMod val="85000"/>
                  </a:schemeClr>
                </a:solidFill>
              </a:rPr>
              <a:t>nextpagescience ©</a:t>
            </a:r>
          </a:p>
        </p:txBody>
      </p:sp>
      <p:pic>
        <p:nvPicPr>
          <p:cNvPr id="7" name="Picture 6" descr="Diagram&#10;&#10;Description automatically generated">
            <a:extLst>
              <a:ext uri="{FF2B5EF4-FFF2-40B4-BE49-F238E27FC236}">
                <a16:creationId xmlns:a16="http://schemas.microsoft.com/office/drawing/2014/main" id="{2BAD62C7-F91B-490D-B0F6-13A02800A9A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27584" y="317892"/>
            <a:ext cx="4596327" cy="4767132"/>
          </a:xfrm>
          <a:prstGeom prst="rect">
            <a:avLst/>
          </a:prstGeom>
        </p:spPr>
      </p:pic>
      <p:sp>
        <p:nvSpPr>
          <p:cNvPr id="15" name="TextBox 14">
            <a:extLst>
              <a:ext uri="{FF2B5EF4-FFF2-40B4-BE49-F238E27FC236}">
                <a16:creationId xmlns:a16="http://schemas.microsoft.com/office/drawing/2014/main" id="{9EA91771-2319-443D-8025-799F5D49F213}"/>
              </a:ext>
            </a:extLst>
          </p:cNvPr>
          <p:cNvSpPr txBox="1"/>
          <p:nvPr/>
        </p:nvSpPr>
        <p:spPr>
          <a:xfrm>
            <a:off x="-2628800" y="2816989"/>
            <a:ext cx="2232248" cy="646331"/>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38100">
            <a:solidFill>
              <a:schemeClr val="tx1"/>
            </a:solidFill>
          </a:ln>
        </p:spPr>
        <p:txBody>
          <a:bodyPr wrap="square" rtlCol="0">
            <a:spAutoFit/>
          </a:bodyPr>
          <a:lstStyle/>
          <a:p>
            <a:pPr algn="ctr"/>
            <a:r>
              <a:rPr lang="en-GB" dirty="0">
                <a:latin typeface="Comic Sans MS" panose="030F0702030302020204" pitchFamily="66" charset="0"/>
              </a:rPr>
              <a:t>Sequence on click</a:t>
            </a:r>
          </a:p>
          <a:p>
            <a:pPr algn="ctr"/>
            <a:r>
              <a:rPr lang="en-GB" dirty="0">
                <a:latin typeface="Comic Sans MS" panose="030F0702030302020204" pitchFamily="66" charset="0"/>
              </a:rPr>
              <a:t>in slide show.</a:t>
            </a:r>
          </a:p>
        </p:txBody>
      </p:sp>
    </p:spTree>
    <p:extLst>
      <p:ext uri="{BB962C8B-B14F-4D97-AF65-F5344CB8AC3E}">
        <p14:creationId xmlns:p14="http://schemas.microsoft.com/office/powerpoint/2010/main" val="44821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xit" presetSubtype="0" fill="hold" grpId="1" nodeType="clickEffect">
                                  <p:stCondLst>
                                    <p:cond delay="0"/>
                                  </p:stCondLst>
                                  <p:childTnLst>
                                    <p:set>
                                      <p:cBhvr>
                                        <p:cTn id="11" dur="1" fill="hold">
                                          <p:stCondLst>
                                            <p:cond delay="0"/>
                                          </p:stCondLst>
                                        </p:cTn>
                                        <p:tgtEl>
                                          <p:spTgt spid="23"/>
                                        </p:tgtEl>
                                        <p:attrNameLst>
                                          <p:attrName>style.visibility</p:attrName>
                                        </p:attrNameLst>
                                      </p:cBhvr>
                                      <p:to>
                                        <p:strVal val="hidden"/>
                                      </p:to>
                                    </p:set>
                                  </p:childTnLst>
                                </p:cTn>
                              </p:par>
                              <p:par>
                                <p:cTn id="12" presetID="1" presetClass="exit" presetSubtype="0" fill="hold" grpId="0" nodeType="withEffect">
                                  <p:stCondLst>
                                    <p:cond delay="0"/>
                                  </p:stCondLst>
                                  <p:childTnLst>
                                    <p:set>
                                      <p:cBhvr>
                                        <p:cTn id="13" dur="1" fill="hold">
                                          <p:stCondLst>
                                            <p:cond delay="0"/>
                                          </p:stCondLst>
                                        </p:cTn>
                                        <p:tgtEl>
                                          <p:spTgt spid="26"/>
                                        </p:tgtEl>
                                        <p:attrNameLst>
                                          <p:attrName>style.visibility</p:attrName>
                                        </p:attrNameLst>
                                      </p:cBhvr>
                                      <p:to>
                                        <p:strVal val="hidden"/>
                                      </p:to>
                                    </p:set>
                                  </p:childTnLst>
                                </p:cTn>
                              </p:par>
                              <p:par>
                                <p:cTn id="14" presetID="1" presetClass="exit" presetSubtype="0" fill="hold" grpId="0" nodeType="withEffect">
                                  <p:stCondLst>
                                    <p:cond delay="0"/>
                                  </p:stCondLst>
                                  <p:childTnLst>
                                    <p:set>
                                      <p:cBhvr>
                                        <p:cTn id="15" dur="1" fill="hold">
                                          <p:stCondLst>
                                            <p:cond delay="0"/>
                                          </p:stCondLst>
                                        </p:cTn>
                                        <p:tgtEl>
                                          <p:spTgt spid="8"/>
                                        </p:tgtEl>
                                        <p:attrNameLst>
                                          <p:attrName>style.visibility</p:attrName>
                                        </p:attrNameLst>
                                      </p:cBhvr>
                                      <p:to>
                                        <p:strVal val="hidden"/>
                                      </p:to>
                                    </p:set>
                                  </p:childTnLst>
                                </p:cTn>
                              </p:par>
                              <p:par>
                                <p:cTn id="16" presetID="1" presetClass="exit" presetSubtype="0" fill="hold" grpId="0" nodeType="withEffect">
                                  <p:stCondLst>
                                    <p:cond delay="0"/>
                                  </p:stCondLst>
                                  <p:childTnLst>
                                    <p:set>
                                      <p:cBhvr>
                                        <p:cTn id="17" dur="1" fill="hold">
                                          <p:stCondLst>
                                            <p:cond delay="0"/>
                                          </p:stCondLst>
                                        </p:cTn>
                                        <p:tgtEl>
                                          <p:spTgt spid="14"/>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42" presetClass="path" presetSubtype="0" accel="50000" decel="50000" fill="hold" nodeType="clickEffect">
                                  <p:stCondLst>
                                    <p:cond delay="0"/>
                                  </p:stCondLst>
                                  <p:childTnLst>
                                    <p:animMotion origin="layout" path="M -3.61111E-6 -7.40741E-7 L -0.00382 -0.14097 " pathEditMode="relative" rAng="0" ptsTypes="AA">
                                      <p:cBhvr>
                                        <p:cTn id="21" dur="2000" fill="hold"/>
                                        <p:tgtEl>
                                          <p:spTgt spid="9"/>
                                        </p:tgtEl>
                                        <p:attrNameLst>
                                          <p:attrName>ppt_x</p:attrName>
                                          <p:attrName>ppt_y</p:attrName>
                                        </p:attrNameLst>
                                      </p:cBhvr>
                                      <p:rCtr x="-191" y="-7060"/>
                                    </p:animMotion>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4" grpId="0" animBg="1"/>
      <p:bldP spid="26" grpId="0" animBg="1"/>
      <p:bldP spid="23" grpId="0" animBg="1"/>
      <p:bldP spid="23"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45E723D2-1B76-40A2-803B-8BBF4AA9D5A5}"/>
              </a:ext>
            </a:extLst>
          </p:cNvPr>
          <p:cNvSpPr txBox="1"/>
          <p:nvPr/>
        </p:nvSpPr>
        <p:spPr>
          <a:xfrm>
            <a:off x="391319" y="124172"/>
            <a:ext cx="8361363" cy="558614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50800">
            <a:solidFill>
              <a:schemeClr val="accent1"/>
            </a:solidFill>
          </a:ln>
        </p:spPr>
        <p:txBody>
          <a:bodyPr>
            <a:spAutoFit/>
          </a:bodyPr>
          <a:lstStyle/>
          <a:p>
            <a:pPr>
              <a:defRPr/>
            </a:pPr>
            <a:r>
              <a:rPr lang="en-GB" sz="2400" u="sng" dirty="0">
                <a:latin typeface="Comic Sans MS" panose="030F0702030302020204" pitchFamily="66" charset="0"/>
              </a:rPr>
              <a:t>SUMMARY</a:t>
            </a:r>
            <a:endParaRPr lang="en-GB" sz="2400" dirty="0">
              <a:latin typeface="Comic Sans MS" panose="030F0702030302020204" pitchFamily="66" charset="0"/>
            </a:endParaRPr>
          </a:p>
          <a:p>
            <a:pPr marL="342900" indent="-324000">
              <a:buSzPct val="110000"/>
              <a:buFont typeface="Arial" panose="020B0604020202020204" pitchFamily="34" charset="0"/>
              <a:buChar char="•"/>
              <a:defRPr/>
            </a:pPr>
            <a:endParaRPr lang="en-GB" sz="1000" dirty="0">
              <a:latin typeface="Comic Sans MS" panose="030F0702030302020204" pitchFamily="66" charset="0"/>
            </a:endParaRPr>
          </a:p>
          <a:p>
            <a:pPr marL="342900" indent="-324000">
              <a:buSzPct val="110000"/>
              <a:buFont typeface="Arial" panose="020B0604020202020204" pitchFamily="34" charset="0"/>
              <a:buChar char="•"/>
              <a:defRPr/>
            </a:pPr>
            <a:endParaRPr lang="en-GB" sz="900" dirty="0">
              <a:latin typeface="Comic Sans MS" panose="030F0702030302020204" pitchFamily="66" charset="0"/>
            </a:endParaRPr>
          </a:p>
          <a:p>
            <a:pPr marL="342900" indent="-324000">
              <a:buSzPct val="110000"/>
              <a:buFont typeface="Arial" panose="020B0604020202020204" pitchFamily="34" charset="0"/>
              <a:buChar char="•"/>
              <a:defRPr/>
            </a:pPr>
            <a:endParaRPr lang="en-GB" sz="1000" dirty="0">
              <a:latin typeface="Comic Sans MS" panose="030F0702030302020204" pitchFamily="66" charset="0"/>
            </a:endParaRPr>
          </a:p>
          <a:p>
            <a:pPr marL="342900" indent="-324000">
              <a:buSzPct val="110000"/>
              <a:buFont typeface="Arial" panose="020B0604020202020204" pitchFamily="34" charset="0"/>
              <a:buChar char="•"/>
              <a:defRPr/>
            </a:pPr>
            <a:r>
              <a:rPr lang="en-GB" sz="2400" dirty="0">
                <a:latin typeface="Comic Sans MS" panose="030F0702030302020204" pitchFamily="66" charset="0"/>
              </a:rPr>
              <a:t>The reactivity series puts elements in order of reactivity.</a:t>
            </a:r>
          </a:p>
          <a:p>
            <a:pPr marL="342900" indent="-324000">
              <a:buSzPct val="110000"/>
              <a:buFont typeface="Arial" panose="020B0604020202020204" pitchFamily="34" charset="0"/>
              <a:buChar char="•"/>
              <a:defRPr/>
            </a:pPr>
            <a:endParaRPr lang="en-GB" sz="1000" dirty="0">
              <a:latin typeface="Comic Sans MS" panose="030F0702030302020204" pitchFamily="66" charset="0"/>
            </a:endParaRPr>
          </a:p>
          <a:p>
            <a:pPr marL="342900" indent="-342900">
              <a:buSzPct val="110000"/>
              <a:buFont typeface="Arial" panose="020B0604020202020204" pitchFamily="34" charset="0"/>
              <a:buChar char="•"/>
              <a:defRPr/>
            </a:pPr>
            <a:r>
              <a:rPr lang="en-GB" sz="2400" dirty="0">
                <a:latin typeface="Comic Sans MS" panose="030F0702030302020204" pitchFamily="66" charset="0"/>
              </a:rPr>
              <a:t>The series enables us to predict the outcome of a reaction.</a:t>
            </a:r>
          </a:p>
          <a:p>
            <a:pPr marL="342900" indent="-342900">
              <a:buSzPct val="110000"/>
              <a:buFont typeface="Arial" panose="020B0604020202020204" pitchFamily="34" charset="0"/>
              <a:buChar char="•"/>
              <a:defRPr/>
            </a:pPr>
            <a:endParaRPr lang="en-GB" sz="1000" dirty="0">
              <a:latin typeface="Comic Sans MS" panose="030F0702030302020204" pitchFamily="66" charset="0"/>
            </a:endParaRPr>
          </a:p>
          <a:p>
            <a:pPr marL="342900" indent="-342900">
              <a:buSzPct val="110000"/>
              <a:buFont typeface="Arial" panose="020B0604020202020204" pitchFamily="34" charset="0"/>
              <a:buChar char="•"/>
              <a:defRPr/>
            </a:pPr>
            <a:r>
              <a:rPr lang="en-GB" sz="2400" dirty="0">
                <a:latin typeface="Comic Sans MS" panose="030F0702030302020204" pitchFamily="66" charset="0"/>
              </a:rPr>
              <a:t>A metal reacted with a metal salt solution is able to displace the metal in the salt solution if it is higher in the reactivity series, e.g. magnesium is higher than copper so magnesium metal can displace copper metal in a solution of copper sulphate.</a:t>
            </a:r>
          </a:p>
          <a:p>
            <a:pPr>
              <a:buSzPct val="110000"/>
              <a:defRPr/>
            </a:pPr>
            <a:endParaRPr lang="en-GB" sz="1000" dirty="0">
              <a:latin typeface="Comic Sans MS" panose="030F0702030302020204" pitchFamily="66" charset="0"/>
            </a:endParaRPr>
          </a:p>
          <a:p>
            <a:pPr marL="342900" indent="-342900">
              <a:buSzPct val="110000"/>
              <a:buFont typeface="Arial" panose="020B0604020202020204" pitchFamily="34" charset="0"/>
              <a:buChar char="•"/>
              <a:defRPr/>
            </a:pPr>
            <a:r>
              <a:rPr lang="en-GB" sz="2400" dirty="0">
                <a:latin typeface="Comic Sans MS" panose="030F0702030302020204" pitchFamily="66" charset="0"/>
              </a:rPr>
              <a:t>Very fast displacement reactions can be explosive and release a lot of heat.</a:t>
            </a:r>
          </a:p>
          <a:p>
            <a:pPr>
              <a:buSzPct val="110000"/>
              <a:defRPr/>
            </a:pPr>
            <a:endParaRPr lang="en-GB" sz="1000" dirty="0">
              <a:latin typeface="Comic Sans MS" panose="030F0702030302020204" pitchFamily="66" charset="0"/>
            </a:endParaRPr>
          </a:p>
        </p:txBody>
      </p:sp>
      <p:sp>
        <p:nvSpPr>
          <p:cNvPr id="2" name="Footer Placeholder 1">
            <a:extLst>
              <a:ext uri="{FF2B5EF4-FFF2-40B4-BE49-F238E27FC236}">
                <a16:creationId xmlns:a16="http://schemas.microsoft.com/office/drawing/2014/main" id="{BDF2665D-AF79-4AB4-96C3-4D43143EE609}"/>
              </a:ext>
            </a:extLst>
          </p:cNvPr>
          <p:cNvSpPr>
            <a:spLocks noGrp="1"/>
          </p:cNvSpPr>
          <p:nvPr>
            <p:ph type="ftr" sz="quarter" idx="11"/>
          </p:nvPr>
        </p:nvSpPr>
        <p:spPr>
          <a:xfrm>
            <a:off x="7092280" y="6597352"/>
            <a:ext cx="2895600" cy="280119"/>
          </a:xfrm>
        </p:spPr>
        <p:txBody>
          <a:bodyPr/>
          <a:lstStyle/>
          <a:p>
            <a:r>
              <a:rPr lang="en-GB" sz="800" dirty="0">
                <a:solidFill>
                  <a:schemeClr val="bg1">
                    <a:lumMod val="85000"/>
                  </a:schemeClr>
                </a:solidFill>
              </a:rPr>
              <a:t>nextpagescience ©</a:t>
            </a:r>
          </a:p>
        </p:txBody>
      </p:sp>
    </p:spTree>
    <p:extLst>
      <p:ext uri="{BB962C8B-B14F-4D97-AF65-F5344CB8AC3E}">
        <p14:creationId xmlns:p14="http://schemas.microsoft.com/office/powerpoint/2010/main" val="2700102017"/>
      </p:ext>
    </p:extLst>
  </p:cSld>
  <p:clrMapOvr>
    <a:masterClrMapping/>
  </p:clrMapOvr>
</p:sld>
</file>

<file path=ppt/theme/theme1.xml><?xml version="1.0" encoding="utf-8"?>
<a:theme xmlns:a="http://schemas.openxmlformats.org/drawingml/2006/main" name="Lab safety &amp; apparatus">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4750</TotalTime>
  <Words>282</Words>
  <Application>Microsoft Office PowerPoint</Application>
  <PresentationFormat>On-screen Show (4:3)</PresentationFormat>
  <Paragraphs>52</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Comic Sans MS</vt:lpstr>
      <vt:lpstr>OpenDyslexic</vt:lpstr>
      <vt:lpstr>Lab safety &amp; apparatus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Digestion</dc:title>
  <dc:creator>Simon Cox</dc:creator>
  <cp:lastModifiedBy>Amanda Sharp</cp:lastModifiedBy>
  <cp:revision>394</cp:revision>
  <cp:lastPrinted>2016-09-29T14:32:46Z</cp:lastPrinted>
  <dcterms:created xsi:type="dcterms:W3CDTF">2014-09-06T19:55:35Z</dcterms:created>
  <dcterms:modified xsi:type="dcterms:W3CDTF">2021-03-27T09:53:08Z</dcterms:modified>
</cp:coreProperties>
</file>