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356" r:id="rId2"/>
    <p:sldId id="36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GGxu5nmmdJrHS82k8rHGcA==" hashData="LIHzcyXRfpvtqd+ZKyZ+0PsQwaeFmjSvT0ndHjJP4V/f4LKsSOfl9F76Gjek7mMKy/TNVw9C+SE7LzTYDyHi/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F79F"/>
    <a:srgbClr val="E3559F"/>
    <a:srgbClr val="F1A1E7"/>
    <a:srgbClr val="F4E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4660"/>
  </p:normalViewPr>
  <p:slideViewPr>
    <p:cSldViewPr>
      <p:cViewPr varScale="1">
        <p:scale>
          <a:sx n="68" d="100"/>
          <a:sy n="68" d="100"/>
        </p:scale>
        <p:origin x="1548" y="4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29211-22DE-4B58-B8E4-CD4AF08424FD}" type="datetimeFigureOut">
              <a:rPr lang="en-GB" smtClean="0"/>
              <a:t>01/04/2021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C0B10-1D6E-4ED7-9A19-E964CF7F10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977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 to stretch lies on top of question. See slide show.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C0B10-1D6E-4ED7-9A19-E964CF7F105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65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C0B10-1D6E-4ED7-9A19-E964CF7F105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34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EAD8C-579F-4197-9295-2977F6A25BB9}" type="datetime1">
              <a:rPr lang="en-GB" smtClean="0">
                <a:solidFill>
                  <a:srgbClr val="000000"/>
                </a:solidFill>
              </a:rPr>
              <a:t>01/04/2021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941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0A5F54-BC7C-4F8C-8687-49442D5DAA48}" type="datetime1">
              <a:rPr lang="en-GB" smtClean="0">
                <a:solidFill>
                  <a:srgbClr val="000000"/>
                </a:solidFill>
              </a:rPr>
              <a:t>01/04/2021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988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BEB11-3519-4ECA-BFE3-EF0B404FD0F6}" type="datetime1">
              <a:rPr lang="en-GB" smtClean="0">
                <a:solidFill>
                  <a:srgbClr val="000000"/>
                </a:solidFill>
              </a:rPr>
              <a:t>01/04/2021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7770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24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F58BD-B30C-49BD-B9DA-614B50A75B76}" type="datetime1">
              <a:rPr lang="en-GB" smtClean="0">
                <a:solidFill>
                  <a:srgbClr val="000000"/>
                </a:solidFill>
              </a:rPr>
              <a:t>01/04/2021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70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BE91C-797C-413E-8889-61DA4147311B}" type="datetime1">
              <a:rPr lang="en-GB" smtClean="0">
                <a:solidFill>
                  <a:srgbClr val="000000"/>
                </a:solidFill>
              </a:rPr>
              <a:t>01/04/2021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173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E8FF77-F639-45AA-93C7-41B950F8397A}" type="datetime1">
              <a:rPr lang="en-GB" smtClean="0">
                <a:solidFill>
                  <a:srgbClr val="000000"/>
                </a:solidFill>
              </a:rPr>
              <a:t>01/04/2021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4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38EA1-6721-4E78-B7BA-10BADB412373}" type="datetime1">
              <a:rPr lang="en-GB" smtClean="0">
                <a:solidFill>
                  <a:srgbClr val="000000"/>
                </a:solidFill>
              </a:rPr>
              <a:t>01/04/2021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395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ECF0CB-B6A6-4AC2-9E34-43F826B7845D}" type="datetime1">
              <a:rPr lang="en-GB" smtClean="0">
                <a:solidFill>
                  <a:srgbClr val="000000"/>
                </a:solidFill>
              </a:rPr>
              <a:t>01/04/2021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827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67CC1D-B1AA-45F5-9699-489F89337A7B}" type="datetime1">
              <a:rPr lang="en-GB" smtClean="0">
                <a:solidFill>
                  <a:srgbClr val="000000"/>
                </a:solidFill>
              </a:rPr>
              <a:t>01/04/2021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51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8B35D-4F6F-47EC-8FCC-E7406E831836}" type="datetime1">
              <a:rPr lang="en-GB" smtClean="0">
                <a:solidFill>
                  <a:srgbClr val="000000"/>
                </a:solidFill>
              </a:rPr>
              <a:t>01/04/2021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824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1E714-B110-45C7-ACCB-6202886E7BE3}" type="datetime1">
              <a:rPr lang="en-GB" smtClean="0">
                <a:solidFill>
                  <a:srgbClr val="000000"/>
                </a:solidFill>
              </a:rPr>
              <a:t>01/04/2021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634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fld id="{1AC82CC8-390A-4C47-8A0B-039213F7A8B2}" type="datetime1">
              <a:rPr lang="en-GB" smtClean="0">
                <a:solidFill>
                  <a:srgbClr val="000000"/>
                </a:solidFill>
              </a:rPr>
              <a:t>01/04/2021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4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panose="00000500000000000000" pitchFamily="50" charset="0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OpenDyslexic" panose="00000500000000000000" pitchFamily="50" charset="0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OpenDyslexic" panose="00000500000000000000" pitchFamily="50" charset="0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OpenDyslexic" panose="00000500000000000000" pitchFamily="50" charset="0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OpenDyslexic" panose="00000500000000000000" pitchFamily="50" charset="0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OpenDyslexic" panose="00000500000000000000" pitchFamily="50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emf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B45ACD2-9A8A-4086-83EB-47A9BEF20EC8}"/>
              </a:ext>
            </a:extLst>
          </p:cNvPr>
          <p:cNvSpPr/>
          <p:nvPr/>
        </p:nvSpPr>
        <p:spPr>
          <a:xfrm>
            <a:off x="391319" y="4797152"/>
            <a:ext cx="8361363" cy="17696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Stretch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There are three more food groups, can you unscramble the words to work out their names?</a:t>
            </a:r>
          </a:p>
          <a:p>
            <a:pPr>
              <a:defRPr/>
            </a:pPr>
            <a:r>
              <a:rPr lang="en-GB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ITINSAMV		INEMRALS		RWTAE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06C698-7604-4C21-B97C-9E2C305F5A75}"/>
              </a:ext>
            </a:extLst>
          </p:cNvPr>
          <p:cNvSpPr txBox="1"/>
          <p:nvPr/>
        </p:nvSpPr>
        <p:spPr>
          <a:xfrm>
            <a:off x="398874" y="1003365"/>
            <a:ext cx="8368918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DO IT NOW; </a:t>
            </a:r>
            <a:r>
              <a:rPr lang="en-GB" dirty="0">
                <a:latin typeface="Comic Sans MS" panose="030F0702030302020204" pitchFamily="66" charset="0"/>
              </a:rPr>
              <a:t>Try and match the food group to which food has a lot of it e.g. bananas mostly fats (?) or butter mostly protein (?) or cheese has a lot of fat and protein (?)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E723D2-1B76-40A2-803B-8BBF4AA9D5A5}"/>
              </a:ext>
            </a:extLst>
          </p:cNvPr>
          <p:cNvSpPr txBox="1"/>
          <p:nvPr/>
        </p:nvSpPr>
        <p:spPr>
          <a:xfrm>
            <a:off x="391319" y="116632"/>
            <a:ext cx="8361363" cy="8318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latin typeface="Comic Sans MS" panose="030F0702030302020204" pitchFamily="66" charset="0"/>
              </a:rPr>
              <a:t>Write down the date and today’s title</a:t>
            </a:r>
          </a:p>
          <a:p>
            <a:pPr>
              <a:defRPr/>
            </a:pPr>
            <a:r>
              <a:rPr lang="en-GB" sz="2400" b="1" dirty="0">
                <a:latin typeface="Comic Sans MS" panose="030F0702030302020204" pitchFamily="66" charset="0"/>
              </a:rPr>
              <a:t>THE HEALTHY HUMAN DIET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F2665D-AF79-4AB4-96C3-4D43143E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2642" y="6645149"/>
            <a:ext cx="2895600" cy="280119"/>
          </a:xfrm>
        </p:spPr>
        <p:txBody>
          <a:bodyPr/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nextpagescience ©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357BB-B0C9-44B7-A76E-60E23AADE07C}"/>
              </a:ext>
            </a:extLst>
          </p:cNvPr>
          <p:cNvSpPr txBox="1"/>
          <p:nvPr/>
        </p:nvSpPr>
        <p:spPr>
          <a:xfrm>
            <a:off x="2191800" y="2507060"/>
            <a:ext cx="4893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GB" sz="2000" b="1" dirty="0">
                <a:latin typeface="Comic Sans MS" panose="030F0702030302020204" pitchFamily="66" charset="0"/>
              </a:rPr>
              <a:t>Fats</a:t>
            </a:r>
            <a:r>
              <a:rPr lang="en-GB" sz="2000" dirty="0">
                <a:latin typeface="Comic Sans MS" panose="030F0702030302020204" pitchFamily="66" charset="0"/>
              </a:rPr>
              <a:t> for energy storage</a:t>
            </a:r>
          </a:p>
          <a:p>
            <a:pPr marL="342900" indent="-342900">
              <a:buAutoNum type="arabicPeriod"/>
            </a:pPr>
            <a:r>
              <a:rPr lang="en-GB" sz="2000" b="1" dirty="0">
                <a:latin typeface="Comic Sans MS" panose="030F0702030302020204" pitchFamily="66" charset="0"/>
              </a:rPr>
              <a:t>Proteins</a:t>
            </a:r>
            <a:r>
              <a:rPr lang="en-GB" sz="2000" dirty="0">
                <a:latin typeface="Comic Sans MS" panose="030F0702030302020204" pitchFamily="66" charset="0"/>
              </a:rPr>
              <a:t> for growth and repair</a:t>
            </a:r>
          </a:p>
          <a:p>
            <a:pPr marL="342900" indent="-342900">
              <a:buAutoNum type="arabicPeriod"/>
            </a:pPr>
            <a:r>
              <a:rPr lang="en-GB" sz="2000" b="1" dirty="0">
                <a:latin typeface="Comic Sans MS" panose="030F0702030302020204" pitchFamily="66" charset="0"/>
              </a:rPr>
              <a:t>Carbohydrates</a:t>
            </a:r>
            <a:r>
              <a:rPr lang="en-GB" sz="2000" dirty="0">
                <a:latin typeface="Comic Sans MS" panose="030F0702030302020204" pitchFamily="66" charset="0"/>
              </a:rPr>
              <a:t> to provide energy</a:t>
            </a:r>
          </a:p>
          <a:p>
            <a:pPr marL="342900" indent="-342900">
              <a:buAutoNum type="arabicPeriod"/>
            </a:pPr>
            <a:r>
              <a:rPr lang="en-GB" sz="2000" b="1" dirty="0">
                <a:latin typeface="Comic Sans MS" panose="030F0702030302020204" pitchFamily="66" charset="0"/>
              </a:rPr>
              <a:t>Fibre</a:t>
            </a:r>
            <a:r>
              <a:rPr lang="en-GB" sz="2000" dirty="0">
                <a:latin typeface="Comic Sans MS" panose="030F0702030302020204" pitchFamily="66" charset="0"/>
              </a:rPr>
              <a:t> to give food bulk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B1261D-8E74-4C6B-9324-97BB32535171}"/>
              </a:ext>
            </a:extLst>
          </p:cNvPr>
          <p:cNvSpPr/>
          <p:nvPr/>
        </p:nvSpPr>
        <p:spPr>
          <a:xfrm>
            <a:off x="406429" y="4797152"/>
            <a:ext cx="8361363" cy="17696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Stretch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There are three more food groups, can you unscramble the words to work out their names?</a:t>
            </a:r>
          </a:p>
          <a:p>
            <a:pPr>
              <a:defRPr/>
            </a:pPr>
            <a:r>
              <a:rPr lang="en-GB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VITAMINS		MINERALS		WATER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CCB3C10-5CAF-41B5-86DD-1E7148FFD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874" y="2780928"/>
            <a:ext cx="734830" cy="73483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D6A3BEF-1CFD-4DCF-9F32-2A0F25E0A6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33135" y="4028516"/>
            <a:ext cx="895049" cy="69876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DD2A806-E89A-41E9-B80E-6714DD5F1A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97232" y="3877558"/>
            <a:ext cx="896384" cy="32635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18E0D02-B224-40E7-AFEB-1EB4A343A5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85912" y="3890966"/>
            <a:ext cx="957719" cy="72148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AC8E62D-23B4-45A1-B165-364EE493AB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67886" y="2749859"/>
            <a:ext cx="752475" cy="6477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A1914F9-C027-4DAD-BA97-366A71D579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67944" y="3933056"/>
            <a:ext cx="744491" cy="74449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685C3D1-F5A7-4237-9530-D4CA444B6D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69529" y="2013993"/>
            <a:ext cx="775299" cy="83894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F9E5709-1038-4052-905B-33BA81729C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064771" y="1972721"/>
            <a:ext cx="782191" cy="68295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240EBD2-9D5E-4817-8F4E-4EC7261488C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460009" y="1996565"/>
            <a:ext cx="679943" cy="58774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A180918-191A-4DE0-85D8-87C524B553B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704811" y="1992509"/>
            <a:ext cx="501204" cy="7083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807F50-49A1-4D00-B54E-C926AF900FF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88" y="3669315"/>
            <a:ext cx="775299" cy="10556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987666-9146-4940-9FFA-9C4D207B26FA}"/>
              </a:ext>
            </a:extLst>
          </p:cNvPr>
          <p:cNvSpPr txBox="1"/>
          <p:nvPr/>
        </p:nvSpPr>
        <p:spPr>
          <a:xfrm>
            <a:off x="1308701" y="2139988"/>
            <a:ext cx="45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3</a:t>
            </a:r>
            <a:r>
              <a:rPr lang="en-GB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328C36-A3E0-458A-90C0-C732976DCC00}"/>
              </a:ext>
            </a:extLst>
          </p:cNvPr>
          <p:cNvSpPr txBox="1"/>
          <p:nvPr/>
        </p:nvSpPr>
        <p:spPr>
          <a:xfrm>
            <a:off x="2735980" y="1889603"/>
            <a:ext cx="93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3 + 4</a:t>
            </a:r>
            <a:r>
              <a:rPr lang="en-GB" dirty="0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465095-B055-4A6E-8502-1EFFAD076934}"/>
              </a:ext>
            </a:extLst>
          </p:cNvPr>
          <p:cNvSpPr txBox="1"/>
          <p:nvPr/>
        </p:nvSpPr>
        <p:spPr>
          <a:xfrm>
            <a:off x="4807565" y="1876922"/>
            <a:ext cx="93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1 + 2.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0DFE68-0A59-441A-9B7C-05687D789C3F}"/>
              </a:ext>
            </a:extLst>
          </p:cNvPr>
          <p:cNvSpPr txBox="1"/>
          <p:nvPr/>
        </p:nvSpPr>
        <p:spPr>
          <a:xfrm>
            <a:off x="7584625" y="1889603"/>
            <a:ext cx="93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3.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9E9522-2DCE-4586-8D66-226E3F0841A6}"/>
              </a:ext>
            </a:extLst>
          </p:cNvPr>
          <p:cNvSpPr txBox="1"/>
          <p:nvPr/>
        </p:nvSpPr>
        <p:spPr>
          <a:xfrm>
            <a:off x="7144718" y="2744825"/>
            <a:ext cx="93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2 + 3 + 4.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E0C0AA-4D5C-4271-8DAF-CC70AF33D6A9}"/>
              </a:ext>
            </a:extLst>
          </p:cNvPr>
          <p:cNvSpPr txBox="1"/>
          <p:nvPr/>
        </p:nvSpPr>
        <p:spPr>
          <a:xfrm>
            <a:off x="7934108" y="3437501"/>
            <a:ext cx="93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3.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CBE26C-7BD6-4381-A70C-71B8456743BE}"/>
              </a:ext>
            </a:extLst>
          </p:cNvPr>
          <p:cNvSpPr txBox="1"/>
          <p:nvPr/>
        </p:nvSpPr>
        <p:spPr>
          <a:xfrm>
            <a:off x="6449206" y="3585244"/>
            <a:ext cx="93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1 + 2.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CD5FE9-D117-4852-896F-686302ABF828}"/>
              </a:ext>
            </a:extLst>
          </p:cNvPr>
          <p:cNvSpPr txBox="1"/>
          <p:nvPr/>
        </p:nvSpPr>
        <p:spPr>
          <a:xfrm>
            <a:off x="5279941" y="3759827"/>
            <a:ext cx="93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1 + 2.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B6D5F0-CAEC-47DD-88AC-1760643187E6}"/>
              </a:ext>
            </a:extLst>
          </p:cNvPr>
          <p:cNvSpPr txBox="1"/>
          <p:nvPr/>
        </p:nvSpPr>
        <p:spPr>
          <a:xfrm>
            <a:off x="4248640" y="4438671"/>
            <a:ext cx="93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1 + 2.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4FC62E-6862-46D0-AD33-D88DFC5CDB93}"/>
              </a:ext>
            </a:extLst>
          </p:cNvPr>
          <p:cNvSpPr txBox="1"/>
          <p:nvPr/>
        </p:nvSpPr>
        <p:spPr>
          <a:xfrm>
            <a:off x="1759034" y="4115312"/>
            <a:ext cx="2083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3 mainly (1+2+4   a little.)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0CAC90-80B7-4AC8-8EDC-FF3016F09CDA}"/>
              </a:ext>
            </a:extLst>
          </p:cNvPr>
          <p:cNvSpPr txBox="1"/>
          <p:nvPr/>
        </p:nvSpPr>
        <p:spPr>
          <a:xfrm>
            <a:off x="141049" y="3830499"/>
            <a:ext cx="135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3 + 4.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822F4B-A998-44C4-87CE-17F68576F858}"/>
              </a:ext>
            </a:extLst>
          </p:cNvPr>
          <p:cNvSpPr txBox="1"/>
          <p:nvPr/>
        </p:nvSpPr>
        <p:spPr>
          <a:xfrm>
            <a:off x="471132" y="2687475"/>
            <a:ext cx="93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1.</a:t>
            </a:r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F8E9AF-70DB-453C-9AE1-82453C0FC733}"/>
              </a:ext>
            </a:extLst>
          </p:cNvPr>
          <p:cNvSpPr txBox="1"/>
          <p:nvPr/>
        </p:nvSpPr>
        <p:spPr>
          <a:xfrm>
            <a:off x="-2628800" y="2816989"/>
            <a:ext cx="2232248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Sequence on click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in slide show.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49F7BB0-0F3D-408E-B079-BD6EE9F3B692}"/>
              </a:ext>
            </a:extLst>
          </p:cNvPr>
          <p:cNvGrpSpPr/>
          <p:nvPr/>
        </p:nvGrpSpPr>
        <p:grpSpPr>
          <a:xfrm>
            <a:off x="7750571" y="3588246"/>
            <a:ext cx="1119273" cy="848866"/>
            <a:chOff x="7750571" y="3588246"/>
            <a:chExt cx="1119273" cy="848866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EF5679C2-B87D-4749-AD8F-D01E41BCA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750571" y="3588246"/>
              <a:ext cx="848866" cy="848866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045E2E-5113-4CD9-A7B0-A030B1E2B1CF}"/>
                </a:ext>
              </a:extLst>
            </p:cNvPr>
            <p:cNvSpPr txBox="1"/>
            <p:nvPr/>
          </p:nvSpPr>
          <p:spPr>
            <a:xfrm>
              <a:off x="8020978" y="4071960"/>
              <a:ext cx="848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Comic Sans MS" panose="030F0702030302020204" pitchFamily="66" charset="0"/>
                </a:rPr>
                <a:t>rice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2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5E723D2-1B76-40A2-803B-8BBF4AA9D5A5}"/>
              </a:ext>
            </a:extLst>
          </p:cNvPr>
          <p:cNvSpPr txBox="1"/>
          <p:nvPr/>
        </p:nvSpPr>
        <p:spPr>
          <a:xfrm>
            <a:off x="391319" y="124172"/>
            <a:ext cx="8361363" cy="59272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u="sng" dirty="0">
                <a:latin typeface="Comic Sans MS" panose="030F0702030302020204" pitchFamily="66" charset="0"/>
              </a:rPr>
              <a:t>SUMMARY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The seven food groups are;</a:t>
            </a:r>
          </a:p>
          <a:p>
            <a:pPr marL="18900">
              <a:buSzPct val="110000"/>
              <a:defRPr/>
            </a:pPr>
            <a:endParaRPr lang="en-GB" sz="1100" dirty="0">
              <a:latin typeface="Comic Sans MS" panose="030F0702030302020204" pitchFamily="66" charset="0"/>
            </a:endParaRPr>
          </a:p>
          <a:p>
            <a:pPr marL="288000">
              <a:spcBef>
                <a:spcPts val="200"/>
              </a:spcBef>
              <a:buSzPct val="110000"/>
              <a:defRPr/>
            </a:pPr>
            <a:r>
              <a:rPr lang="en-GB" sz="2400" b="1" dirty="0">
                <a:latin typeface="Comic Sans MS" panose="030F0702030302020204" pitchFamily="66" charset="0"/>
              </a:rPr>
              <a:t>Proteins </a:t>
            </a:r>
            <a:r>
              <a:rPr lang="en-GB" sz="2400" dirty="0">
                <a:latin typeface="Comic Sans MS" panose="030F0702030302020204" pitchFamily="66" charset="0"/>
              </a:rPr>
              <a:t>for growth and repair</a:t>
            </a:r>
          </a:p>
          <a:p>
            <a:pPr marL="288000">
              <a:spcBef>
                <a:spcPts val="200"/>
              </a:spcBef>
              <a:buSzPct val="110000"/>
              <a:defRPr/>
            </a:pPr>
            <a:r>
              <a:rPr lang="en-GB" sz="2400" b="1" dirty="0">
                <a:latin typeface="Comic Sans MS" panose="030F0702030302020204" pitchFamily="66" charset="0"/>
              </a:rPr>
              <a:t>Fats </a:t>
            </a:r>
            <a:r>
              <a:rPr lang="en-GB" sz="2400" dirty="0">
                <a:latin typeface="Comic Sans MS" panose="030F0702030302020204" pitchFamily="66" charset="0"/>
              </a:rPr>
              <a:t>for energy store</a:t>
            </a:r>
          </a:p>
          <a:p>
            <a:pPr marL="288000">
              <a:spcBef>
                <a:spcPts val="200"/>
              </a:spcBef>
              <a:buSzPct val="110000"/>
              <a:defRPr/>
            </a:pPr>
            <a:r>
              <a:rPr lang="en-GB" sz="2400" b="1" dirty="0">
                <a:latin typeface="Comic Sans MS" panose="030F0702030302020204" pitchFamily="66" charset="0"/>
              </a:rPr>
              <a:t>Carbohydrates </a:t>
            </a:r>
            <a:r>
              <a:rPr lang="en-GB" sz="2400" dirty="0">
                <a:latin typeface="Comic Sans MS" panose="030F0702030302020204" pitchFamily="66" charset="0"/>
              </a:rPr>
              <a:t>to provide energy</a:t>
            </a:r>
          </a:p>
          <a:p>
            <a:pPr marL="288000">
              <a:spcBef>
                <a:spcPts val="200"/>
              </a:spcBef>
              <a:buSzPct val="110000"/>
              <a:defRPr/>
            </a:pPr>
            <a:r>
              <a:rPr lang="en-GB" sz="2400" b="1" dirty="0">
                <a:latin typeface="Comic Sans MS" panose="030F0702030302020204" pitchFamily="66" charset="0"/>
              </a:rPr>
              <a:t>Vitamins </a:t>
            </a:r>
            <a:r>
              <a:rPr lang="en-GB" sz="2400" dirty="0">
                <a:latin typeface="Comic Sans MS" panose="030F0702030302020204" pitchFamily="66" charset="0"/>
              </a:rPr>
              <a:t>for normal health and growth</a:t>
            </a:r>
          </a:p>
          <a:p>
            <a:pPr marL="288000">
              <a:spcBef>
                <a:spcPts val="200"/>
              </a:spcBef>
              <a:buSzPct val="110000"/>
              <a:defRPr/>
            </a:pPr>
            <a:r>
              <a:rPr lang="en-GB" sz="2400" b="1" dirty="0">
                <a:latin typeface="Comic Sans MS" panose="030F0702030302020204" pitchFamily="66" charset="0"/>
              </a:rPr>
              <a:t>Minerals </a:t>
            </a:r>
            <a:r>
              <a:rPr lang="en-GB" sz="2400" dirty="0">
                <a:latin typeface="Comic Sans MS" panose="030F0702030302020204" pitchFamily="66" charset="0"/>
              </a:rPr>
              <a:t>contain essential compounds the body needs</a:t>
            </a:r>
          </a:p>
          <a:p>
            <a:pPr marL="288000">
              <a:spcBef>
                <a:spcPts val="200"/>
              </a:spcBef>
              <a:buSzPct val="110000"/>
              <a:defRPr/>
            </a:pPr>
            <a:r>
              <a:rPr lang="en-GB" sz="2400" b="1" dirty="0">
                <a:latin typeface="Comic Sans MS" panose="030F0702030302020204" pitchFamily="66" charset="0"/>
              </a:rPr>
              <a:t>Fibre </a:t>
            </a:r>
            <a:r>
              <a:rPr lang="en-GB" sz="2400" dirty="0">
                <a:latin typeface="Comic Sans MS" panose="030F0702030302020204" pitchFamily="66" charset="0"/>
              </a:rPr>
              <a:t>provides bulk for a healthy digestive system</a:t>
            </a:r>
          </a:p>
          <a:p>
            <a:pPr marL="288000">
              <a:spcBef>
                <a:spcPts val="200"/>
              </a:spcBef>
              <a:buSzPct val="110000"/>
              <a:defRPr/>
            </a:pPr>
            <a:r>
              <a:rPr lang="en-GB" sz="2400" b="1" dirty="0">
                <a:latin typeface="Comic Sans MS" panose="030F0702030302020204" pitchFamily="66" charset="0"/>
              </a:rPr>
              <a:t>Water </a:t>
            </a:r>
            <a:r>
              <a:rPr lang="en-GB" sz="2400" dirty="0">
                <a:latin typeface="Comic Sans MS" panose="030F0702030302020204" pitchFamily="66" charset="0"/>
              </a:rPr>
              <a:t>to hydrate cells and aid digestion</a:t>
            </a:r>
          </a:p>
          <a:p>
            <a:pPr marL="18900">
              <a:buSzPct val="110000"/>
              <a:defRPr/>
            </a:pPr>
            <a:endParaRPr lang="en-GB" sz="100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A healthy diet provides the right amount of all the food groups. The</a:t>
            </a:r>
            <a:r>
              <a:rPr lang="en-GB" sz="2400" b="1" dirty="0">
                <a:latin typeface="Comic Sans MS" panose="030F0702030302020204" pitchFamily="66" charset="0"/>
              </a:rPr>
              <a:t> Eat Well Plate </a:t>
            </a:r>
            <a:r>
              <a:rPr lang="en-GB" sz="2400" dirty="0">
                <a:latin typeface="Comic Sans MS" panose="030F0702030302020204" pitchFamily="66" charset="0"/>
              </a:rPr>
              <a:t>helps us with this.</a:t>
            </a:r>
          </a:p>
          <a:p>
            <a:pPr marL="18900">
              <a:buSzPct val="110000"/>
              <a:defRPr/>
            </a:pPr>
            <a:endParaRPr lang="en-GB" sz="105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Not enough of certain food groups leads to deficiency diseases e.g. lack of vitamin-c causes </a:t>
            </a:r>
            <a:r>
              <a:rPr lang="en-GB" sz="2400" b="1" dirty="0">
                <a:latin typeface="Comic Sans MS" panose="030F0702030302020204" pitchFamily="66" charset="0"/>
              </a:rPr>
              <a:t>scurvy</a:t>
            </a:r>
            <a:r>
              <a:rPr lang="en-GB" sz="2400" dirty="0">
                <a:latin typeface="Comic Sans MS" panose="030F0702030302020204" pitchFamily="66" charset="0"/>
              </a:rPr>
              <a:t> and lack of iron </a:t>
            </a:r>
            <a:r>
              <a:rPr lang="en-GB" sz="2400" b="1" dirty="0">
                <a:latin typeface="Comic Sans MS" panose="030F0702030302020204" pitchFamily="66" charset="0"/>
              </a:rPr>
              <a:t>anaemia</a:t>
            </a:r>
            <a:r>
              <a:rPr lang="en-GB" sz="2400" dirty="0">
                <a:latin typeface="Comic Sans MS" panose="030F0702030302020204" pitchFamily="66" charset="0"/>
              </a:rPr>
              <a:t>.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F2665D-AF79-4AB4-96C3-4D43143E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20272" y="6643623"/>
            <a:ext cx="2895600" cy="280119"/>
          </a:xfrm>
        </p:spPr>
        <p:txBody>
          <a:bodyPr/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nextpagescience ©</a:t>
            </a:r>
          </a:p>
        </p:txBody>
      </p:sp>
    </p:spTree>
    <p:extLst>
      <p:ext uri="{BB962C8B-B14F-4D97-AF65-F5344CB8AC3E}">
        <p14:creationId xmlns:p14="http://schemas.microsoft.com/office/powerpoint/2010/main" val="2700102017"/>
      </p:ext>
    </p:extLst>
  </p:cSld>
  <p:clrMapOvr>
    <a:masterClrMapping/>
  </p:clrMapOvr>
</p:sld>
</file>

<file path=ppt/theme/theme1.xml><?xml version="1.0" encoding="utf-8"?>
<a:theme xmlns:a="http://schemas.openxmlformats.org/drawingml/2006/main" name="Lab safety &amp; apparatu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2992</TotalTime>
  <Words>289</Words>
  <Application>Microsoft Office PowerPoint</Application>
  <PresentationFormat>On-screen Show (4:3)</PresentationFormat>
  <Paragraphs>47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Comic Sans MS</vt:lpstr>
      <vt:lpstr>OpenDyslexic</vt:lpstr>
      <vt:lpstr>Lab safety &amp; apparatus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Digestion</dc:title>
  <dc:creator>Simon Cox</dc:creator>
  <cp:lastModifiedBy>Amanda Sharp</cp:lastModifiedBy>
  <cp:revision>255</cp:revision>
  <cp:lastPrinted>2016-09-29T14:32:46Z</cp:lastPrinted>
  <dcterms:created xsi:type="dcterms:W3CDTF">2014-09-06T19:55:35Z</dcterms:created>
  <dcterms:modified xsi:type="dcterms:W3CDTF">2021-04-01T15:51:53Z</dcterms:modified>
</cp:coreProperties>
</file>