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4"/>
  </p:notesMasterIdLst>
  <p:sldIdLst>
    <p:sldId id="356" r:id="rId2"/>
    <p:sldId id="360" r:id="rId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modifyVerifier cryptProviderType="rsaAES" cryptAlgorithmClass="hash" cryptAlgorithmType="typeAny" cryptAlgorithmSid="14" spinCount="100000" saltData="Eh6/+oG+gMPfDOKRvuRr7Q==" hashData="yZQd7RNg7r3qGIBRHv4fTmnmM0/6fJL4yQfTdFb88CZkT2aaKOQJ4LQ3nGC12EXcCWq8DwchgHelf6R+bV6wig=="/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manda Sharp" initials="AS" lastIdx="1" clrIdx="0">
    <p:extLst>
      <p:ext uri="{19B8F6BF-5375-455C-9EA6-DF929625EA0E}">
        <p15:presenceInfo xmlns:p15="http://schemas.microsoft.com/office/powerpoint/2012/main" userId="7a612f8827154d0f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3F79F"/>
    <a:srgbClr val="E3559F"/>
    <a:srgbClr val="F1A1E7"/>
    <a:srgbClr val="F4E1A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015" autoAdjust="0"/>
    <p:restoredTop sz="90538" autoAdjust="0"/>
  </p:normalViewPr>
  <p:slideViewPr>
    <p:cSldViewPr>
      <p:cViewPr varScale="1">
        <p:scale>
          <a:sx n="65" d="100"/>
          <a:sy n="65" d="100"/>
        </p:scale>
        <p:origin x="1638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50" d="100"/>
        <a:sy n="15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commentAuthors" Target="commentAuthors.xml"/><Relationship Id="rId4" Type="http://schemas.openxmlformats.org/officeDocument/2006/relationships/notesMaster" Target="notesMasters/notesMaster1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E129211-22DE-4B58-B8E4-CD4AF08424FD}" type="datetimeFigureOut">
              <a:rPr lang="en-GB" smtClean="0"/>
              <a:t>28/03/2021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0CC0B10-1D6E-4ED7-9A19-E964CF7F1059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889777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600" dirty="0"/>
              <a:t>Questions appears in slide show.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CC0B10-1D6E-4ED7-9A19-E964CF7F1059}" type="slidenum">
              <a:rPr lang="en-GB" smtClean="0"/>
              <a:t>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9965739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CC0B10-1D6E-4ED7-9A19-E964CF7F1059}" type="slidenum">
              <a:rPr lang="en-GB" smtClean="0"/>
              <a:t>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883400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67EAD8C-579F-4197-9295-2977F6A25BB9}" type="datetime1">
              <a:rPr lang="en-GB" smtClean="0">
                <a:solidFill>
                  <a:srgbClr val="000000"/>
                </a:solidFill>
              </a:rPr>
              <a:t>28/03/2021</a:t>
            </a:fld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GB" dirty="0">
                <a:solidFill>
                  <a:srgbClr val="000000"/>
                </a:solidFill>
              </a:rPr>
              <a:t>© B+W Pubs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5E0B86E-4CDE-4C30-9A58-9B673129841B}" type="slidenum">
              <a:rPr lang="en-GB" smtClean="0">
                <a:solidFill>
                  <a:srgbClr val="000000"/>
                </a:solidFill>
                <a:latin typeface="Arial"/>
              </a:rPr>
              <a:pPr/>
              <a:t>‹#›</a:t>
            </a:fld>
            <a:endParaRPr lang="en-GB" dirty="0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9794129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D0A5F54-BC7C-4F8C-8687-49442D5DAA48}" type="datetime1">
              <a:rPr lang="en-GB" smtClean="0">
                <a:solidFill>
                  <a:srgbClr val="000000"/>
                </a:solidFill>
              </a:rPr>
              <a:t>28/03/2021</a:t>
            </a:fld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GB" dirty="0">
                <a:solidFill>
                  <a:srgbClr val="000000"/>
                </a:solidFill>
              </a:rPr>
              <a:t>© B+W Pubs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5E0B86E-4CDE-4C30-9A58-9B673129841B}" type="slidenum">
              <a:rPr lang="en-GB" smtClean="0">
                <a:solidFill>
                  <a:srgbClr val="000000"/>
                </a:solidFill>
                <a:latin typeface="Arial"/>
              </a:rPr>
              <a:pPr/>
              <a:t>‹#›</a:t>
            </a:fld>
            <a:endParaRPr lang="en-GB" dirty="0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1498827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FABEB11-3519-4ECA-BFE3-EF0B404FD0F6}" type="datetime1">
              <a:rPr lang="en-GB" smtClean="0">
                <a:solidFill>
                  <a:srgbClr val="000000"/>
                </a:solidFill>
              </a:rPr>
              <a:t>28/03/2021</a:t>
            </a:fld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GB" dirty="0">
                <a:solidFill>
                  <a:srgbClr val="000000"/>
                </a:solidFill>
              </a:rPr>
              <a:t>© B+W Pubs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5E0B86E-4CDE-4C30-9A58-9B673129841B}" type="slidenum">
              <a:rPr lang="en-GB" smtClean="0">
                <a:solidFill>
                  <a:srgbClr val="000000"/>
                </a:solidFill>
                <a:latin typeface="Arial"/>
              </a:rPr>
              <a:pPr/>
              <a:t>‹#›</a:t>
            </a:fld>
            <a:endParaRPr lang="en-GB" dirty="0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55777026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85800" y="609600"/>
            <a:ext cx="7772400" cy="5486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142404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9DF58BD-B30C-49BD-B9DA-614B50A75B76}" type="datetime1">
              <a:rPr lang="en-GB" smtClean="0">
                <a:solidFill>
                  <a:srgbClr val="000000"/>
                </a:solidFill>
              </a:rPr>
              <a:t>28/03/2021</a:t>
            </a:fld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GB" dirty="0">
                <a:solidFill>
                  <a:srgbClr val="000000"/>
                </a:solidFill>
              </a:rPr>
              <a:t>© B+W Pubs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5E0B86E-4CDE-4C30-9A58-9B673129841B}" type="slidenum">
              <a:rPr lang="en-GB" smtClean="0">
                <a:solidFill>
                  <a:srgbClr val="000000"/>
                </a:solidFill>
                <a:latin typeface="Arial"/>
              </a:rPr>
              <a:pPr/>
              <a:t>‹#›</a:t>
            </a:fld>
            <a:endParaRPr lang="en-GB" dirty="0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827016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FEBE91C-797C-413E-8889-61DA4147311B}" type="datetime1">
              <a:rPr lang="en-GB" smtClean="0">
                <a:solidFill>
                  <a:srgbClr val="000000"/>
                </a:solidFill>
              </a:rPr>
              <a:t>28/03/2021</a:t>
            </a:fld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GB" dirty="0">
                <a:solidFill>
                  <a:srgbClr val="000000"/>
                </a:solidFill>
              </a:rPr>
              <a:t>© B+W Pubs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5E0B86E-4CDE-4C30-9A58-9B673129841B}" type="slidenum">
              <a:rPr lang="en-GB" smtClean="0">
                <a:solidFill>
                  <a:srgbClr val="000000"/>
                </a:solidFill>
                <a:latin typeface="Arial"/>
              </a:rPr>
              <a:pPr/>
              <a:t>‹#›</a:t>
            </a:fld>
            <a:endParaRPr lang="en-GB" dirty="0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5917311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BE8FF77-F639-45AA-93C7-41B950F8397A}" type="datetime1">
              <a:rPr lang="en-GB" smtClean="0">
                <a:solidFill>
                  <a:srgbClr val="000000"/>
                </a:solidFill>
              </a:rPr>
              <a:t>28/03/2021</a:t>
            </a:fld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GB" dirty="0">
                <a:solidFill>
                  <a:srgbClr val="000000"/>
                </a:solidFill>
              </a:rPr>
              <a:t>© B+W Pubs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5E0B86E-4CDE-4C30-9A58-9B673129841B}" type="slidenum">
              <a:rPr lang="en-GB" smtClean="0">
                <a:solidFill>
                  <a:srgbClr val="000000"/>
                </a:solidFill>
                <a:latin typeface="Arial"/>
              </a:rPr>
              <a:pPr/>
              <a:t>‹#›</a:t>
            </a:fld>
            <a:endParaRPr lang="en-GB" dirty="0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165421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CF38EA1-6721-4E78-B7BA-10BADB412373}" type="datetime1">
              <a:rPr lang="en-GB" smtClean="0">
                <a:solidFill>
                  <a:srgbClr val="000000"/>
                </a:solidFill>
              </a:rPr>
              <a:t>28/03/2021</a:t>
            </a:fld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GB" dirty="0">
                <a:solidFill>
                  <a:srgbClr val="000000"/>
                </a:solidFill>
              </a:rPr>
              <a:t>© B+W Pubs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5E0B86E-4CDE-4C30-9A58-9B673129841B}" type="slidenum">
              <a:rPr lang="en-GB" smtClean="0">
                <a:solidFill>
                  <a:srgbClr val="000000"/>
                </a:solidFill>
                <a:latin typeface="Arial"/>
              </a:rPr>
              <a:pPr/>
              <a:t>‹#›</a:t>
            </a:fld>
            <a:endParaRPr lang="en-GB" dirty="0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0739532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4ECF0CB-B6A6-4AC2-9E34-43F826B7845D}" type="datetime1">
              <a:rPr lang="en-GB" smtClean="0">
                <a:solidFill>
                  <a:srgbClr val="000000"/>
                </a:solidFill>
              </a:rPr>
              <a:t>28/03/2021</a:t>
            </a:fld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GB" dirty="0">
                <a:solidFill>
                  <a:srgbClr val="000000"/>
                </a:solidFill>
              </a:rPr>
              <a:t>© B+W Pubs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5E0B86E-4CDE-4C30-9A58-9B673129841B}" type="slidenum">
              <a:rPr lang="en-GB" smtClean="0">
                <a:solidFill>
                  <a:srgbClr val="000000"/>
                </a:solidFill>
                <a:latin typeface="Arial"/>
              </a:rPr>
              <a:pPr/>
              <a:t>‹#›</a:t>
            </a:fld>
            <a:endParaRPr lang="en-GB" dirty="0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1582769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F67CC1D-B1AA-45F5-9699-489F89337A7B}" type="datetime1">
              <a:rPr lang="en-GB" smtClean="0">
                <a:solidFill>
                  <a:srgbClr val="000000"/>
                </a:solidFill>
              </a:rPr>
              <a:t>28/03/2021</a:t>
            </a:fld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GB" dirty="0">
                <a:solidFill>
                  <a:srgbClr val="000000"/>
                </a:solidFill>
              </a:rPr>
              <a:t>© B+W Pubs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5E0B86E-4CDE-4C30-9A58-9B673129841B}" type="slidenum">
              <a:rPr lang="en-GB" smtClean="0">
                <a:solidFill>
                  <a:srgbClr val="000000"/>
                </a:solidFill>
                <a:latin typeface="Arial"/>
              </a:rPr>
              <a:pPr/>
              <a:t>‹#›</a:t>
            </a:fld>
            <a:endParaRPr lang="en-GB" dirty="0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5951975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318B35D-4F6F-47EC-8FCC-E7406E831836}" type="datetime1">
              <a:rPr lang="en-GB" smtClean="0">
                <a:solidFill>
                  <a:srgbClr val="000000"/>
                </a:solidFill>
              </a:rPr>
              <a:t>28/03/2021</a:t>
            </a:fld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GB" dirty="0">
                <a:solidFill>
                  <a:srgbClr val="000000"/>
                </a:solidFill>
              </a:rPr>
              <a:t>© B+W Pubs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5E0B86E-4CDE-4C30-9A58-9B673129841B}" type="slidenum">
              <a:rPr lang="en-GB" smtClean="0">
                <a:solidFill>
                  <a:srgbClr val="000000"/>
                </a:solidFill>
                <a:latin typeface="Arial"/>
              </a:rPr>
              <a:pPr/>
              <a:t>‹#›</a:t>
            </a:fld>
            <a:endParaRPr lang="en-GB" dirty="0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7282440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/>
              <a:t>Drag picture to placeholder or click icon to add</a:t>
            </a:r>
            <a:endParaRPr lang="en-GB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741E714-B110-45C7-ACCB-6202886E7BE3}" type="datetime1">
              <a:rPr lang="en-GB" smtClean="0">
                <a:solidFill>
                  <a:srgbClr val="000000"/>
                </a:solidFill>
              </a:rPr>
              <a:t>28/03/2021</a:t>
            </a:fld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GB" dirty="0">
                <a:solidFill>
                  <a:srgbClr val="000000"/>
                </a:solidFill>
              </a:rPr>
              <a:t>© B+W Pubs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5E0B86E-4CDE-4C30-9A58-9B673129841B}" type="slidenum">
              <a:rPr lang="en-GB" smtClean="0">
                <a:solidFill>
                  <a:srgbClr val="000000"/>
                </a:solidFill>
                <a:latin typeface="Arial"/>
              </a:rPr>
              <a:pPr/>
              <a:t>‹#›</a:t>
            </a:fld>
            <a:endParaRPr lang="en-GB" dirty="0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0163459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58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  <a:ea typeface="+mn-ea"/>
              </a:defRPr>
            </a:lvl1pPr>
          </a:lstStyle>
          <a:p>
            <a:fld id="{1AC82CC8-390A-4C47-8A0B-039213F7A8B2}" type="datetime1">
              <a:rPr lang="en-GB" smtClean="0">
                <a:solidFill>
                  <a:srgbClr val="000000"/>
                </a:solidFill>
              </a:rPr>
              <a:t>28/03/2021</a:t>
            </a:fld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  <a:ea typeface="+mn-ea"/>
              </a:defRPr>
            </a:lvl1pPr>
          </a:lstStyle>
          <a:p>
            <a:r>
              <a:rPr lang="en-GB" dirty="0">
                <a:solidFill>
                  <a:srgbClr val="000000"/>
                </a:solidFill>
              </a:rPr>
              <a:t>© B+W Pubs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fld id="{95E0B86E-4CDE-4C30-9A58-9B673129841B}" type="slidenum">
              <a:rPr lang="en-GB" smtClean="0">
                <a:solidFill>
                  <a:srgbClr val="000000"/>
                </a:solidFill>
                <a:latin typeface="Arial"/>
              </a:rPr>
              <a:pPr/>
              <a:t>‹#›</a:t>
            </a:fld>
            <a:endParaRPr lang="en-GB" dirty="0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627408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hf sldNum="0" hd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OpenDyslexic" panose="00000500000000000000" pitchFamily="50" charset="0"/>
          <a:ea typeface="ＭＳ Ｐゴシック" charset="0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OpenDyslexic" charset="0"/>
          <a:ea typeface="ＭＳ Ｐゴシック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OpenDyslexic" charset="0"/>
          <a:ea typeface="ＭＳ Ｐゴシック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OpenDyslexic" charset="0"/>
          <a:ea typeface="ＭＳ Ｐゴシック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OpenDyslexic" charset="0"/>
          <a:ea typeface="ＭＳ Ｐゴシック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OpenDyslexic" panose="00000500000000000000" pitchFamily="50" charset="0"/>
          <a:ea typeface="ＭＳ Ｐゴシック" charset="0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OpenDyslexic" panose="00000500000000000000" pitchFamily="50" charset="0"/>
          <a:ea typeface="ＭＳ Ｐゴシック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OpenDyslexic" panose="00000500000000000000" pitchFamily="50" charset="0"/>
          <a:ea typeface="ＭＳ Ｐゴシック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OpenDyslexic" panose="00000500000000000000" pitchFamily="50" charset="0"/>
          <a:ea typeface="ＭＳ Ｐゴシック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OpenDyslexic" panose="00000500000000000000" pitchFamily="50" charset="0"/>
          <a:ea typeface="ＭＳ Ｐゴシック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0606C698-7604-4C21-B97C-9E2C305F5A75}"/>
                  </a:ext>
                </a:extLst>
              </p:cNvPr>
              <p:cNvSpPr txBox="1"/>
              <p:nvPr/>
            </p:nvSpPr>
            <p:spPr>
              <a:xfrm>
                <a:off x="0" y="1052736"/>
                <a:ext cx="9144000" cy="646331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  <a:tileRect/>
              </a:gradFill>
            </p:spPr>
            <p:txBody>
              <a:bodyPr wrap="square" rtlCol="0">
                <a:spAutoFit/>
              </a:bodyPr>
              <a:lstStyle/>
              <a:p>
                <a:r>
                  <a:rPr lang="en-GB" b="1" dirty="0">
                    <a:latin typeface="Comic Sans MS" panose="030F0702030302020204" pitchFamily="66" charset="0"/>
                  </a:rPr>
                  <a:t>DO IT NOW</a:t>
                </a:r>
                <a:r>
                  <a:rPr lang="en-GB" dirty="0">
                    <a:latin typeface="Comic Sans MS" panose="030F0702030302020204" pitchFamily="66" charset="0"/>
                  </a:rPr>
                  <a:t>; Pressure is force (N) </a:t>
                </a:r>
                <a14:m>
                  <m:oMath xmlns:m="http://schemas.openxmlformats.org/officeDocument/2006/math">
                    <m:r>
                      <a:rPr lang="en-GB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÷</m:t>
                    </m:r>
                  </m:oMath>
                </a14:m>
                <a:r>
                  <a:rPr lang="en-GB" dirty="0">
                    <a:latin typeface="Comic Sans MS" panose="030F0702030302020204" pitchFamily="66" charset="0"/>
                  </a:rPr>
                  <a:t> area (cm</a:t>
                </a:r>
                <a:r>
                  <a:rPr lang="en-GB" baseline="30000" dirty="0">
                    <a:latin typeface="Comic Sans MS" panose="030F0702030302020204" pitchFamily="66" charset="0"/>
                  </a:rPr>
                  <a:t>2</a:t>
                </a:r>
                <a:r>
                  <a:rPr lang="en-GB" dirty="0">
                    <a:latin typeface="Comic Sans MS" panose="030F0702030302020204" pitchFamily="66" charset="0"/>
                  </a:rPr>
                  <a:t>). Work out the pressure (divide force by area) below to decide what is worst to have standing on your foot!</a:t>
                </a:r>
                <a:endParaRPr lang="en-GB" sz="1600" b="1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0606C698-7604-4C21-B97C-9E2C305F5A7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1052736"/>
                <a:ext cx="9144000" cy="646331"/>
              </a:xfrm>
              <a:prstGeom prst="rect">
                <a:avLst/>
              </a:prstGeom>
              <a:blipFill>
                <a:blip r:embed="rId3"/>
                <a:stretch>
                  <a:fillRect l="-533" t="-4717" b="-1509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TextBox 13">
            <a:extLst>
              <a:ext uri="{FF2B5EF4-FFF2-40B4-BE49-F238E27FC236}">
                <a16:creationId xmlns:a16="http://schemas.microsoft.com/office/drawing/2014/main" id="{45E723D2-1B76-40A2-803B-8BBF4AA9D5A5}"/>
              </a:ext>
            </a:extLst>
          </p:cNvPr>
          <p:cNvSpPr txBox="1"/>
          <p:nvPr/>
        </p:nvSpPr>
        <p:spPr>
          <a:xfrm>
            <a:off x="391318" y="166003"/>
            <a:ext cx="8361363" cy="830997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 w="50800">
            <a:solidFill>
              <a:schemeClr val="accent1"/>
            </a:solidFill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GB" sz="2400" dirty="0">
                <a:latin typeface="Comic Sans MS" panose="030F0702030302020204" pitchFamily="66" charset="0"/>
              </a:rPr>
              <a:t>Write down the date and today’s title</a:t>
            </a:r>
          </a:p>
          <a:p>
            <a:pPr>
              <a:defRPr/>
            </a:pPr>
            <a:r>
              <a:rPr lang="en-GB" sz="2400" b="1" dirty="0">
                <a:latin typeface="Comic Sans MS" panose="030F0702030302020204" pitchFamily="66" charset="0"/>
              </a:rPr>
              <a:t>PRESSURE ON SOLID SURFACES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1DDAF70-A7D3-4423-8D52-B60F0289393A}"/>
              </a:ext>
            </a:extLst>
          </p:cNvPr>
          <p:cNvSpPr txBox="1"/>
          <p:nvPr/>
        </p:nvSpPr>
        <p:spPr>
          <a:xfrm>
            <a:off x="387101" y="5120605"/>
            <a:ext cx="8361363" cy="1692771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 w="50800">
            <a:solidFill>
              <a:schemeClr val="accent1"/>
            </a:solidFill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GB" sz="2400" b="1" u="sng" dirty="0">
                <a:latin typeface="Comic Sans MS" panose="030F0702030302020204" pitchFamily="66" charset="0"/>
              </a:rPr>
              <a:t>Stretch</a:t>
            </a:r>
            <a:endParaRPr lang="en-GB" sz="2000" b="1" u="sng" dirty="0">
              <a:latin typeface="Comic Sans MS" panose="030F0702030302020204" pitchFamily="66" charset="0"/>
            </a:endParaRPr>
          </a:p>
          <a:p>
            <a:pPr>
              <a:defRPr/>
            </a:pPr>
            <a:r>
              <a:rPr lang="en-GB" sz="2000" dirty="0">
                <a:latin typeface="Comic Sans MS" panose="030F0702030302020204" pitchFamily="66" charset="0"/>
              </a:rPr>
              <a:t>Bigger area means a lower pressure, can you think of any examples of where areas are made deliberately big? (clue; </a:t>
            </a:r>
            <a:r>
              <a:rPr lang="en-GB" sz="2000" b="1" dirty="0">
                <a:latin typeface="Comic Sans MS" panose="030F0702030302020204" pitchFamily="66" charset="0"/>
              </a:rPr>
              <a:t>snow</a:t>
            </a:r>
            <a:r>
              <a:rPr lang="en-GB" sz="2000" dirty="0">
                <a:latin typeface="Comic Sans MS" panose="030F0702030302020204" pitchFamily="66" charset="0"/>
              </a:rPr>
              <a:t>)</a:t>
            </a:r>
          </a:p>
          <a:p>
            <a:pPr>
              <a:defRPr/>
            </a:pPr>
            <a:r>
              <a:rPr lang="en-GB" sz="2000" dirty="0">
                <a:latin typeface="Comic Sans MS" panose="030F0702030302020204" pitchFamily="66" charset="0"/>
              </a:rPr>
              <a:t>Smaller area means a higher pressure, can you think of any examples of where areas are deliberately small? (clue; </a:t>
            </a:r>
            <a:r>
              <a:rPr lang="en-GB" sz="2000" b="1" dirty="0">
                <a:latin typeface="Comic Sans MS" panose="030F0702030302020204" pitchFamily="66" charset="0"/>
              </a:rPr>
              <a:t>cut, sharp</a:t>
            </a:r>
            <a:r>
              <a:rPr lang="en-GB" sz="2000" dirty="0">
                <a:latin typeface="Comic Sans MS" panose="030F0702030302020204" pitchFamily="66" charset="0"/>
              </a:rPr>
              <a:t>)</a:t>
            </a:r>
          </a:p>
        </p:txBody>
      </p:sp>
      <p:sp>
        <p:nvSpPr>
          <p:cNvPr id="11" name="Footer Placeholder 1">
            <a:extLst>
              <a:ext uri="{FF2B5EF4-FFF2-40B4-BE49-F238E27FC236}">
                <a16:creationId xmlns:a16="http://schemas.microsoft.com/office/drawing/2014/main" id="{5F4F5C75-4E2C-4583-8D34-63EBE068CD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932984" y="6597352"/>
            <a:ext cx="2895600" cy="280119"/>
          </a:xfrm>
        </p:spPr>
        <p:txBody>
          <a:bodyPr/>
          <a:lstStyle/>
          <a:p>
            <a:r>
              <a:rPr lang="en-GB" sz="1100" dirty="0">
                <a:solidFill>
                  <a:schemeClr val="bg1">
                    <a:lumMod val="85000"/>
                  </a:schemeClr>
                </a:solidFill>
              </a:rPr>
              <a:t>nextpagescience ©</a:t>
            </a:r>
          </a:p>
        </p:txBody>
      </p:sp>
      <p:pic>
        <p:nvPicPr>
          <p:cNvPr id="5" name="Picture 4" descr="Diagram&#10;&#10;Description automatically generated">
            <a:extLst>
              <a:ext uri="{FF2B5EF4-FFF2-40B4-BE49-F238E27FC236}">
                <a16:creationId xmlns:a16="http://schemas.microsoft.com/office/drawing/2014/main" id="{DC7CE74D-3A4E-4B34-A9A4-56EE4B91506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9512" y="1772816"/>
            <a:ext cx="8774125" cy="3294681"/>
          </a:xfrm>
          <a:prstGeom prst="rect">
            <a:avLst/>
          </a:prstGeom>
        </p:spPr>
      </p:pic>
      <p:pic>
        <p:nvPicPr>
          <p:cNvPr id="3" name="Picture 2" descr="Chart&#10;&#10;Description automatically generated">
            <a:extLst>
              <a:ext uri="{FF2B5EF4-FFF2-40B4-BE49-F238E27FC236}">
                <a16:creationId xmlns:a16="http://schemas.microsoft.com/office/drawing/2014/main" id="{E504185B-8798-4BC8-8870-22EB889BBCA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9512" y="1772816"/>
            <a:ext cx="8774125" cy="3294681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2302742C-1495-4675-B421-069B177B12AF}"/>
              </a:ext>
            </a:extLst>
          </p:cNvPr>
          <p:cNvSpPr txBox="1"/>
          <p:nvPr/>
        </p:nvSpPr>
        <p:spPr>
          <a:xfrm>
            <a:off x="-2628800" y="2816989"/>
            <a:ext cx="2232248" cy="923330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latin typeface="Comic Sans MS" panose="030F0702030302020204" pitchFamily="66" charset="0"/>
              </a:rPr>
              <a:t>Use zoom function.</a:t>
            </a:r>
          </a:p>
          <a:p>
            <a:pPr algn="ctr"/>
            <a:r>
              <a:rPr lang="en-GB" dirty="0">
                <a:latin typeface="Comic Sans MS" panose="030F0702030302020204" pitchFamily="66" charset="0"/>
              </a:rPr>
              <a:t>Sequence on click</a:t>
            </a:r>
          </a:p>
          <a:p>
            <a:pPr algn="ctr"/>
            <a:r>
              <a:rPr lang="en-GB" dirty="0">
                <a:latin typeface="Comic Sans MS" panose="030F0702030302020204" pitchFamily="66" charset="0"/>
              </a:rPr>
              <a:t>in slide show.</a:t>
            </a:r>
          </a:p>
        </p:txBody>
      </p:sp>
    </p:spTree>
    <p:extLst>
      <p:ext uri="{BB962C8B-B14F-4D97-AF65-F5344CB8AC3E}">
        <p14:creationId xmlns:p14="http://schemas.microsoft.com/office/powerpoint/2010/main" val="448218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45E723D2-1B76-40A2-803B-8BBF4AA9D5A5}"/>
                  </a:ext>
                </a:extLst>
              </p:cNvPr>
              <p:cNvSpPr txBox="1"/>
              <p:nvPr/>
            </p:nvSpPr>
            <p:spPr>
              <a:xfrm>
                <a:off x="391319" y="124172"/>
                <a:ext cx="8361363" cy="6032421"/>
              </a:xfrm>
              <a:prstGeom prst="rect">
                <a:avLst/>
              </a:prstGeom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  <a:ln w="50800">
                <a:solidFill>
                  <a:schemeClr val="accent1"/>
                </a:solidFill>
              </a:ln>
            </p:spPr>
            <p:txBody>
              <a:bodyPr>
                <a:spAutoFit/>
              </a:bodyPr>
              <a:lstStyle/>
              <a:p>
                <a:pPr>
                  <a:defRPr/>
                </a:pPr>
                <a:r>
                  <a:rPr lang="en-GB" sz="2400" u="sng" dirty="0">
                    <a:latin typeface="Comic Sans MS" panose="030F0702030302020204" pitchFamily="66" charset="0"/>
                  </a:rPr>
                  <a:t>SUMMARY</a:t>
                </a:r>
                <a:endParaRPr lang="en-GB" sz="2400" dirty="0">
                  <a:latin typeface="Comic Sans MS" panose="030F0702030302020204" pitchFamily="66" charset="0"/>
                </a:endParaRPr>
              </a:p>
              <a:p>
                <a:pPr marL="342900" indent="-324000">
                  <a:buSzPct val="110000"/>
                  <a:buFont typeface="Arial" panose="020B0604020202020204" pitchFamily="34" charset="0"/>
                  <a:buChar char="•"/>
                  <a:defRPr/>
                </a:pPr>
                <a:endParaRPr lang="en-GB" sz="1000" dirty="0">
                  <a:latin typeface="Comic Sans MS" panose="030F0702030302020204" pitchFamily="66" charset="0"/>
                </a:endParaRPr>
              </a:p>
              <a:p>
                <a:pPr marL="342900" indent="-324000">
                  <a:buSzPct val="110000"/>
                  <a:buFont typeface="Arial" panose="020B0604020202020204" pitchFamily="34" charset="0"/>
                  <a:buChar char="•"/>
                  <a:defRPr/>
                </a:pPr>
                <a:r>
                  <a:rPr lang="en-GB" sz="2400" dirty="0">
                    <a:latin typeface="Comic Sans MS" panose="030F0702030302020204" pitchFamily="66" charset="0"/>
                  </a:rPr>
                  <a:t>To calculate the pressure on a solid surface we divide the force (often weight) by the area in contact. Pressure = Force (N) </a:t>
                </a:r>
                <a14:m>
                  <m:oMath xmlns:m="http://schemas.openxmlformats.org/officeDocument/2006/math">
                    <m:r>
                      <a:rPr lang="en-GB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÷</m:t>
                    </m:r>
                  </m:oMath>
                </a14:m>
                <a:r>
                  <a:rPr lang="en-GB" sz="1000" dirty="0">
                    <a:latin typeface="Comic Sans MS" panose="030F0702030302020204" pitchFamily="66" charset="0"/>
                  </a:rPr>
                  <a:t>  </a:t>
                </a:r>
                <a:r>
                  <a:rPr lang="en-GB" sz="2400" dirty="0">
                    <a:latin typeface="Comic Sans MS" panose="030F0702030302020204" pitchFamily="66" charset="0"/>
                  </a:rPr>
                  <a:t>Area (cm</a:t>
                </a:r>
                <a:r>
                  <a:rPr lang="en-GB" sz="2400" baseline="30000" dirty="0">
                    <a:latin typeface="Comic Sans MS" panose="030F0702030302020204" pitchFamily="66" charset="0"/>
                  </a:rPr>
                  <a:t>2</a:t>
                </a:r>
                <a:r>
                  <a:rPr lang="en-GB" sz="2400" dirty="0">
                    <a:latin typeface="Comic Sans MS" panose="030F0702030302020204" pitchFamily="66" charset="0"/>
                  </a:rPr>
                  <a:t>).</a:t>
                </a:r>
              </a:p>
              <a:p>
                <a:pPr marL="342900" indent="-324000">
                  <a:buSzPct val="110000"/>
                  <a:buFont typeface="Arial" panose="020B0604020202020204" pitchFamily="34" charset="0"/>
                  <a:buChar char="•"/>
                  <a:defRPr/>
                </a:pPr>
                <a:endParaRPr lang="en-GB" sz="1000" dirty="0">
                  <a:latin typeface="Comic Sans MS" panose="030F0702030302020204" pitchFamily="66" charset="0"/>
                </a:endParaRPr>
              </a:p>
              <a:p>
                <a:pPr marL="342900" indent="-324000">
                  <a:buSzPct val="110000"/>
                  <a:buFont typeface="Arial" panose="020B0604020202020204" pitchFamily="34" charset="0"/>
                  <a:buChar char="•"/>
                  <a:defRPr/>
                </a:pPr>
                <a:r>
                  <a:rPr lang="en-GB" sz="2400" dirty="0">
                    <a:latin typeface="Comic Sans MS" panose="030F0702030302020204" pitchFamily="66" charset="0"/>
                  </a:rPr>
                  <a:t>This means for a given force, a smaller area means a higher pressure and a bigger area means a smaller pressure.</a:t>
                </a:r>
              </a:p>
              <a:p>
                <a:pPr marL="18900">
                  <a:buSzPct val="110000"/>
                  <a:defRPr/>
                </a:pPr>
                <a:endParaRPr lang="en-GB" sz="1000" dirty="0">
                  <a:latin typeface="Comic Sans MS" panose="030F0702030302020204" pitchFamily="66" charset="0"/>
                </a:endParaRPr>
              </a:p>
              <a:p>
                <a:pPr marL="342900" indent="-324000">
                  <a:buSzPct val="110000"/>
                  <a:buFont typeface="Arial" panose="020B0604020202020204" pitchFamily="34" charset="0"/>
                  <a:buChar char="•"/>
                  <a:defRPr/>
                </a:pPr>
                <a:r>
                  <a:rPr lang="en-GB" sz="2400" dirty="0">
                    <a:latin typeface="Comic Sans MS" panose="030F0702030302020204" pitchFamily="66" charset="0"/>
                  </a:rPr>
                  <a:t>Areas are made deliberately big to spread weight and decrease pressure. Examples include; snow shoes, tank tracks, polar bear’s paws, using a plank of wood across mud and wide straps on back packs.</a:t>
                </a:r>
                <a:endParaRPr lang="en-GB" sz="2400" b="1" dirty="0">
                  <a:latin typeface="Comic Sans MS" panose="030F0702030302020204" pitchFamily="66" charset="0"/>
                </a:endParaRPr>
              </a:p>
              <a:p>
                <a:pPr marL="18900">
                  <a:buSzPct val="110000"/>
                  <a:defRPr/>
                </a:pPr>
                <a:endParaRPr lang="en-GB" sz="1000" dirty="0">
                  <a:latin typeface="Comic Sans MS" panose="030F0702030302020204" pitchFamily="66" charset="0"/>
                </a:endParaRPr>
              </a:p>
              <a:p>
                <a:pPr marL="361800" indent="-342900">
                  <a:buSzPct val="110000"/>
                  <a:buFont typeface="Arial" panose="020B0604020202020204" pitchFamily="34" charset="0"/>
                  <a:buChar char="•"/>
                  <a:defRPr/>
                </a:pPr>
                <a:r>
                  <a:rPr lang="en-GB" sz="2400" dirty="0">
                    <a:latin typeface="Comic Sans MS" panose="030F0702030302020204" pitchFamily="66" charset="0"/>
                  </a:rPr>
                  <a:t>Areas are made deliberately small to increase pressure. Examples include, a knife edge, a drawing pin, razor blade, scissors and the head of a nail.</a:t>
                </a:r>
              </a:p>
              <a:p>
                <a:pPr marL="18900">
                  <a:buSzPct val="110000"/>
                  <a:defRPr/>
                </a:pPr>
                <a:endParaRPr lang="en-GB" sz="100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45E723D2-1B76-40A2-803B-8BBF4AA9D5A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1319" y="124172"/>
                <a:ext cx="8361363" cy="6032421"/>
              </a:xfrm>
              <a:prstGeom prst="rect">
                <a:avLst/>
              </a:prstGeom>
              <a:blipFill>
                <a:blip r:embed="rId3"/>
                <a:stretch>
                  <a:fillRect l="-797" t="-401" r="-725"/>
                </a:stretch>
              </a:blipFill>
              <a:ln w="50800">
                <a:solidFill>
                  <a:schemeClr val="accent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BDF2665D-AF79-4AB4-96C3-4D43143EE6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149008" y="6677273"/>
            <a:ext cx="2895600" cy="280119"/>
          </a:xfrm>
        </p:spPr>
        <p:txBody>
          <a:bodyPr/>
          <a:lstStyle/>
          <a:p>
            <a:r>
              <a:rPr lang="en-GB" sz="800" dirty="0">
                <a:solidFill>
                  <a:schemeClr val="bg1">
                    <a:lumMod val="85000"/>
                  </a:schemeClr>
                </a:solidFill>
              </a:rPr>
              <a:t>nextpagescience ©</a:t>
            </a:r>
          </a:p>
        </p:txBody>
      </p:sp>
    </p:spTree>
    <p:extLst>
      <p:ext uri="{BB962C8B-B14F-4D97-AF65-F5344CB8AC3E}">
        <p14:creationId xmlns:p14="http://schemas.microsoft.com/office/powerpoint/2010/main" val="2700102017"/>
      </p:ext>
    </p:extLst>
  </p:cSld>
  <p:clrMapOvr>
    <a:masterClrMapping/>
  </p:clrMapOvr>
</p:sld>
</file>

<file path=ppt/theme/theme1.xml><?xml version="1.0" encoding="utf-8"?>
<a:theme xmlns:a="http://schemas.openxmlformats.org/drawingml/2006/main" name="Lab safety &amp; apparatus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6582</TotalTime>
  <Words>253</Words>
  <Application>Microsoft Office PowerPoint</Application>
  <PresentationFormat>On-screen Show (4:3)</PresentationFormat>
  <Paragraphs>23</Paragraphs>
  <Slides>2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8" baseType="lpstr">
      <vt:lpstr>Arial</vt:lpstr>
      <vt:lpstr>Calibri</vt:lpstr>
      <vt:lpstr>Cambria Math</vt:lpstr>
      <vt:lpstr>Comic Sans MS</vt:lpstr>
      <vt:lpstr>OpenDyslexic</vt:lpstr>
      <vt:lpstr>Lab safety &amp; apparatus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Digestion</dc:title>
  <dc:creator>Simon Cox</dc:creator>
  <cp:lastModifiedBy>Amanda Sharp</cp:lastModifiedBy>
  <cp:revision>522</cp:revision>
  <cp:lastPrinted>2016-09-29T14:32:46Z</cp:lastPrinted>
  <dcterms:created xsi:type="dcterms:W3CDTF">2014-09-06T19:55:35Z</dcterms:created>
  <dcterms:modified xsi:type="dcterms:W3CDTF">2021-03-28T16:27:09Z</dcterms:modified>
</cp:coreProperties>
</file>