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zEoZMFp5kc7Qpp356GmIhQ==" hashData="vDlx65Md5MHAIrRtovmicNGPwtnARVUe+iK3vk8Vllc05GDDK80hxL2Iomp4QdICFtvHG6NsBbFqBrdue39tA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249" autoAdjust="0"/>
  </p:normalViewPr>
  <p:slideViewPr>
    <p:cSldViewPr>
      <p:cViewPr>
        <p:scale>
          <a:sx n="75" d="100"/>
          <a:sy n="75" d="100"/>
        </p:scale>
        <p:origin x="1338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10/04/2021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Answers appear in slide show.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10/04/2021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10/04/2021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10/04/2021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10/04/2021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10/04/2021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10/04/2021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10/04/2021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10/04/2021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10/04/2021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10/04/2021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10/04/2021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10/04/2021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391318" y="1003365"/>
            <a:ext cx="8361363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NOW; </a:t>
            </a:r>
            <a:r>
              <a:rPr lang="en-GB" dirty="0">
                <a:latin typeface="Comic Sans MS" panose="030F0702030302020204" pitchFamily="66" charset="0"/>
              </a:rPr>
              <a:t>Write down the following units under what you think is the correct column heading.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16632"/>
            <a:ext cx="8361363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SPEED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49008" y="6677273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6C019B1-1A47-4261-B4D5-040B5E6F2D43}"/>
              </a:ext>
            </a:extLst>
          </p:cNvPr>
          <p:cNvSpPr/>
          <p:nvPr/>
        </p:nvSpPr>
        <p:spPr>
          <a:xfrm>
            <a:off x="391318" y="5013176"/>
            <a:ext cx="8361363" cy="151865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Now you know the answers (or before), what do the speed units have in common?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In maths what does per mean?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4B1D822-181B-46FF-AA6C-2D92B9B9F338}"/>
              </a:ext>
            </a:extLst>
          </p:cNvPr>
          <p:cNvCxnSpPr/>
          <p:nvPr/>
        </p:nvCxnSpPr>
        <p:spPr>
          <a:xfrm>
            <a:off x="6084168" y="1772816"/>
            <a:ext cx="0" cy="28083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ABF1DC6-7139-4C37-A15C-59D3F63CF33F}"/>
              </a:ext>
            </a:extLst>
          </p:cNvPr>
          <p:cNvCxnSpPr>
            <a:cxnSpLocks/>
          </p:cNvCxnSpPr>
          <p:nvPr/>
        </p:nvCxnSpPr>
        <p:spPr>
          <a:xfrm flipH="1">
            <a:off x="3275856" y="2204864"/>
            <a:ext cx="536459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5E251B03-5676-4FDC-BD51-4B9BA238D0FA}"/>
              </a:ext>
            </a:extLst>
          </p:cNvPr>
          <p:cNvSpPr txBox="1"/>
          <p:nvPr/>
        </p:nvSpPr>
        <p:spPr>
          <a:xfrm>
            <a:off x="3275856" y="1628800"/>
            <a:ext cx="27403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Comic Sans MS" panose="030F0702030302020204" pitchFamily="66" charset="0"/>
              </a:rPr>
              <a:t>Speed units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ED25726-7872-4E5B-BE66-A8EE778BA067}"/>
              </a:ext>
            </a:extLst>
          </p:cNvPr>
          <p:cNvSpPr txBox="1"/>
          <p:nvPr/>
        </p:nvSpPr>
        <p:spPr>
          <a:xfrm>
            <a:off x="6156176" y="1628800"/>
            <a:ext cx="2533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Comic Sans MS" panose="030F0702030302020204" pitchFamily="66" charset="0"/>
              </a:rPr>
              <a:t>Other units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BFBCE3-EBDD-4967-BC9B-843F36F57289}"/>
              </a:ext>
            </a:extLst>
          </p:cNvPr>
          <p:cNvSpPr txBox="1"/>
          <p:nvPr/>
        </p:nvSpPr>
        <p:spPr>
          <a:xfrm>
            <a:off x="315254" y="1772816"/>
            <a:ext cx="2524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mph (miles per hour)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12B0810-F1CD-4333-B0D0-84380ACC0EE1}"/>
              </a:ext>
            </a:extLst>
          </p:cNvPr>
          <p:cNvSpPr txBox="1"/>
          <p:nvPr/>
        </p:nvSpPr>
        <p:spPr>
          <a:xfrm>
            <a:off x="315254" y="2188029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m/s (metres per second)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881B4C7-1090-4196-88FB-91CAEEA930FE}"/>
              </a:ext>
            </a:extLst>
          </p:cNvPr>
          <p:cNvSpPr txBox="1"/>
          <p:nvPr/>
        </p:nvSpPr>
        <p:spPr>
          <a:xfrm>
            <a:off x="315254" y="3410964"/>
            <a:ext cx="3316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Km/hr (kilometres per hour)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370F512-F42D-441F-8365-173A49950D0E}"/>
              </a:ext>
            </a:extLst>
          </p:cNvPr>
          <p:cNvSpPr txBox="1"/>
          <p:nvPr/>
        </p:nvSpPr>
        <p:spPr>
          <a:xfrm>
            <a:off x="315254" y="2683507"/>
            <a:ext cx="33165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cm</a:t>
            </a:r>
            <a:r>
              <a:rPr lang="en-GB" baseline="30000" dirty="0">
                <a:latin typeface="Comic Sans MS" panose="030F0702030302020204" pitchFamily="66" charset="0"/>
              </a:rPr>
              <a:t>3</a:t>
            </a:r>
            <a:r>
              <a:rPr lang="en-GB" dirty="0">
                <a:latin typeface="Comic Sans MS" panose="030F0702030302020204" pitchFamily="66" charset="0"/>
              </a:rPr>
              <a:t>/s (centre metres </a:t>
            </a:r>
          </a:p>
          <a:p>
            <a:r>
              <a:rPr lang="en-GB" dirty="0">
                <a:latin typeface="Comic Sans MS" panose="030F0702030302020204" pitchFamily="66" charset="0"/>
              </a:rPr>
              <a:t>cubed per second)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791CFA9-B78B-4BA0-A61B-723136752B3A}"/>
              </a:ext>
            </a:extLst>
          </p:cNvPr>
          <p:cNvSpPr txBox="1"/>
          <p:nvPr/>
        </p:nvSpPr>
        <p:spPr>
          <a:xfrm>
            <a:off x="315254" y="3908805"/>
            <a:ext cx="3316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g/s (grams per second)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9C8688E-9D0C-4443-83C0-872A72458FCF}"/>
              </a:ext>
            </a:extLst>
          </p:cNvPr>
          <p:cNvSpPr txBox="1"/>
          <p:nvPr/>
        </p:nvSpPr>
        <p:spPr>
          <a:xfrm>
            <a:off x="315254" y="4293096"/>
            <a:ext cx="40407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N/m</a:t>
            </a:r>
            <a:r>
              <a:rPr lang="en-GB" baseline="30000" dirty="0">
                <a:latin typeface="Comic Sans MS" panose="030F0702030302020204" pitchFamily="66" charset="0"/>
              </a:rPr>
              <a:t>2</a:t>
            </a:r>
            <a:r>
              <a:rPr lang="en-GB" dirty="0">
                <a:latin typeface="Comic Sans MS" panose="030F0702030302020204" pitchFamily="66" charset="0"/>
              </a:rPr>
              <a:t> (Newtons per metre </a:t>
            </a:r>
          </a:p>
          <a:p>
            <a:r>
              <a:rPr lang="en-GB" dirty="0">
                <a:latin typeface="Comic Sans MS" panose="030F0702030302020204" pitchFamily="66" charset="0"/>
              </a:rPr>
              <a:t>squared)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23F84FF-1109-4B81-93C3-0A21AD2CB149}"/>
              </a:ext>
            </a:extLst>
          </p:cNvPr>
          <p:cNvSpPr/>
          <p:nvPr/>
        </p:nvSpPr>
        <p:spPr>
          <a:xfrm>
            <a:off x="395536" y="5013176"/>
            <a:ext cx="8361363" cy="151865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Now you know the answers (or before), what do the speed units have in common?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Distance and time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In maths what does per mean?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1A0674D-6563-47EF-8AE8-05B20BAC4D64}"/>
              </a:ext>
            </a:extLst>
          </p:cNvPr>
          <p:cNvSpPr/>
          <p:nvPr/>
        </p:nvSpPr>
        <p:spPr>
          <a:xfrm>
            <a:off x="395536" y="5013176"/>
            <a:ext cx="8361363" cy="151865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Now you know the answers (or before), what do the speed units have in common?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Distance and time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In maths what does per mean?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Divided by (or for every)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9375D65-C2CC-4FE1-B3DE-41D9D53AE4FB}"/>
              </a:ext>
            </a:extLst>
          </p:cNvPr>
          <p:cNvSpPr txBox="1"/>
          <p:nvPr/>
        </p:nvSpPr>
        <p:spPr>
          <a:xfrm>
            <a:off x="-2628800" y="2816989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6B5C40EA-46E5-4A7F-9C6C-19A52D6ECF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663043"/>
              </p:ext>
            </p:extLst>
          </p:nvPr>
        </p:nvGraphicFramePr>
        <p:xfrm>
          <a:off x="1619672" y="2852936"/>
          <a:ext cx="5840924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231">
                  <a:extLst>
                    <a:ext uri="{9D8B030D-6E8A-4147-A177-3AD203B41FA5}">
                      <a16:colId xmlns:a16="http://schemas.microsoft.com/office/drawing/2014/main" val="1106447736"/>
                    </a:ext>
                  </a:extLst>
                </a:gridCol>
                <a:gridCol w="1460231">
                  <a:extLst>
                    <a:ext uri="{9D8B030D-6E8A-4147-A177-3AD203B41FA5}">
                      <a16:colId xmlns:a16="http://schemas.microsoft.com/office/drawing/2014/main" val="3234854406"/>
                    </a:ext>
                  </a:extLst>
                </a:gridCol>
                <a:gridCol w="1460231">
                  <a:extLst>
                    <a:ext uri="{9D8B030D-6E8A-4147-A177-3AD203B41FA5}">
                      <a16:colId xmlns:a16="http://schemas.microsoft.com/office/drawing/2014/main" val="4175529896"/>
                    </a:ext>
                  </a:extLst>
                </a:gridCol>
                <a:gridCol w="1460231">
                  <a:extLst>
                    <a:ext uri="{9D8B030D-6E8A-4147-A177-3AD203B41FA5}">
                      <a16:colId xmlns:a16="http://schemas.microsoft.com/office/drawing/2014/main" val="2337636345"/>
                    </a:ext>
                  </a:extLst>
                </a:gridCol>
              </a:tblGrid>
              <a:tr h="63885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Race distance (metres)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Fastest time</a:t>
                      </a:r>
                    </a:p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(seconds)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Average speed</a:t>
                      </a:r>
                    </a:p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(m/s)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Average Speed (mph)         m/s x 2.24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402078"/>
                  </a:ext>
                </a:extLst>
              </a:tr>
              <a:tr h="323866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9.58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5804950"/>
                  </a:ext>
                </a:extLst>
              </a:tr>
              <a:tr h="323866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19.19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4080191"/>
                  </a:ext>
                </a:extLst>
              </a:tr>
              <a:tr h="323866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43.03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8633982"/>
                  </a:ext>
                </a:extLst>
              </a:tr>
              <a:tr h="323866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100.91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062510"/>
                  </a:ext>
                </a:extLst>
              </a:tr>
              <a:tr h="323866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1,500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206.00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792370"/>
                  </a:ext>
                </a:extLst>
              </a:tr>
              <a:tr h="323866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1577.35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626807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40829B0-2AE5-4FE1-843D-3429D2223977}"/>
                  </a:ext>
                </a:extLst>
              </p:cNvPr>
              <p:cNvSpPr txBox="1"/>
              <p:nvPr/>
            </p:nvSpPr>
            <p:spPr>
              <a:xfrm>
                <a:off x="751514" y="1744948"/>
                <a:ext cx="7348878" cy="954107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latin typeface="Comic Sans MS" panose="030F0702030302020204" pitchFamily="66" charset="0"/>
                  </a:rPr>
                  <a:t>Write down the equation below and use it to calculate the average speed (divide column 1 by column 2) for the Olympic races. Use a calculator!</a:t>
                </a:r>
              </a:p>
              <a:p>
                <a:pPr algn="ctr"/>
                <a:r>
                  <a:rPr lang="en-GB" sz="1400" b="1" dirty="0">
                    <a:latin typeface="Comic Sans MS" panose="030F0702030302020204" pitchFamily="66" charset="0"/>
                  </a:rPr>
                  <a:t>Average speed = distance</a:t>
                </a:r>
                <a14:m>
                  <m:oMath xmlns:m="http://schemas.openxmlformats.org/officeDocument/2006/math">
                    <m:r>
                      <a:rPr lang="en-GB" sz="14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1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 </m:t>
                    </m:r>
                  </m:oMath>
                </a14:m>
                <a:r>
                  <a:rPr lang="en-GB" sz="1400" b="1" dirty="0">
                    <a:latin typeface="Comic Sans MS" panose="030F0702030302020204" pitchFamily="66" charset="0"/>
                  </a:rPr>
                  <a:t>time</a:t>
                </a:r>
              </a:p>
              <a:p>
                <a:r>
                  <a:rPr lang="en-GB" sz="1400" b="1" dirty="0">
                    <a:latin typeface="Comic Sans MS" panose="030F0702030302020204" pitchFamily="66" charset="0"/>
                  </a:rPr>
                  <a:t>What do you notice?</a:t>
                </a:r>
                <a:endParaRPr lang="en-GB" sz="1400" b="1" dirty="0">
                  <a:latin typeface="Bodoni MT Black" panose="02070A03080606020203" pitchFamily="18" charset="0"/>
                </a:endParaRP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40829B0-2AE5-4FE1-843D-3429D22239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514" y="1744948"/>
                <a:ext cx="7348878" cy="954107"/>
              </a:xfrm>
              <a:prstGeom prst="rect">
                <a:avLst/>
              </a:prstGeom>
              <a:blipFill>
                <a:blip r:embed="rId3"/>
                <a:stretch>
                  <a:fillRect b="-3681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8" name="Table 8">
            <a:extLst>
              <a:ext uri="{FF2B5EF4-FFF2-40B4-BE49-F238E27FC236}">
                <a16:creationId xmlns:a16="http://schemas.microsoft.com/office/drawing/2014/main" id="{D636BD35-2B46-4765-8394-FD00207099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058271"/>
              </p:ext>
            </p:extLst>
          </p:nvPr>
        </p:nvGraphicFramePr>
        <p:xfrm>
          <a:off x="1619672" y="2852936"/>
          <a:ext cx="5840924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231">
                  <a:extLst>
                    <a:ext uri="{9D8B030D-6E8A-4147-A177-3AD203B41FA5}">
                      <a16:colId xmlns:a16="http://schemas.microsoft.com/office/drawing/2014/main" val="1106447736"/>
                    </a:ext>
                  </a:extLst>
                </a:gridCol>
                <a:gridCol w="1460231">
                  <a:extLst>
                    <a:ext uri="{9D8B030D-6E8A-4147-A177-3AD203B41FA5}">
                      <a16:colId xmlns:a16="http://schemas.microsoft.com/office/drawing/2014/main" val="3234854406"/>
                    </a:ext>
                  </a:extLst>
                </a:gridCol>
                <a:gridCol w="1460231">
                  <a:extLst>
                    <a:ext uri="{9D8B030D-6E8A-4147-A177-3AD203B41FA5}">
                      <a16:colId xmlns:a16="http://schemas.microsoft.com/office/drawing/2014/main" val="4175529896"/>
                    </a:ext>
                  </a:extLst>
                </a:gridCol>
                <a:gridCol w="1460231">
                  <a:extLst>
                    <a:ext uri="{9D8B030D-6E8A-4147-A177-3AD203B41FA5}">
                      <a16:colId xmlns:a16="http://schemas.microsoft.com/office/drawing/2014/main" val="2337636345"/>
                    </a:ext>
                  </a:extLst>
                </a:gridCol>
              </a:tblGrid>
              <a:tr h="63885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Race distance (metres)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Fastest time</a:t>
                      </a:r>
                    </a:p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(seconds)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Average speed</a:t>
                      </a:r>
                    </a:p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(m/s)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Average Speed (mph)         m/s x 2.24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402078"/>
                  </a:ext>
                </a:extLst>
              </a:tr>
              <a:tr h="323866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9.58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Comic Sans MS" panose="030F0702030302020204" pitchFamily="66" charset="0"/>
                        </a:rPr>
                        <a:t>10.44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Comic Sans MS" panose="030F0702030302020204" pitchFamily="66" charset="0"/>
                        </a:rPr>
                        <a:t>23.38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5804950"/>
                  </a:ext>
                </a:extLst>
              </a:tr>
              <a:tr h="323866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19.19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4080191"/>
                  </a:ext>
                </a:extLst>
              </a:tr>
              <a:tr h="323866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43.03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8633982"/>
                  </a:ext>
                </a:extLst>
              </a:tr>
              <a:tr h="323866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100.91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062510"/>
                  </a:ext>
                </a:extLst>
              </a:tr>
              <a:tr h="323866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1,500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206.00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792370"/>
                  </a:ext>
                </a:extLst>
              </a:tr>
              <a:tr h="323866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1577.35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626807"/>
                  </a:ext>
                </a:extLst>
              </a:tr>
            </a:tbl>
          </a:graphicData>
        </a:graphic>
      </p:graphicFrame>
      <p:graphicFrame>
        <p:nvGraphicFramePr>
          <p:cNvPr id="29" name="Table 8">
            <a:extLst>
              <a:ext uri="{FF2B5EF4-FFF2-40B4-BE49-F238E27FC236}">
                <a16:creationId xmlns:a16="http://schemas.microsoft.com/office/drawing/2014/main" id="{2B097663-8E00-49E2-8336-5F22FEA832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782289"/>
              </p:ext>
            </p:extLst>
          </p:nvPr>
        </p:nvGraphicFramePr>
        <p:xfrm>
          <a:off x="1619672" y="2852936"/>
          <a:ext cx="5840924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231">
                  <a:extLst>
                    <a:ext uri="{9D8B030D-6E8A-4147-A177-3AD203B41FA5}">
                      <a16:colId xmlns:a16="http://schemas.microsoft.com/office/drawing/2014/main" val="1106447736"/>
                    </a:ext>
                  </a:extLst>
                </a:gridCol>
                <a:gridCol w="1460231">
                  <a:extLst>
                    <a:ext uri="{9D8B030D-6E8A-4147-A177-3AD203B41FA5}">
                      <a16:colId xmlns:a16="http://schemas.microsoft.com/office/drawing/2014/main" val="3234854406"/>
                    </a:ext>
                  </a:extLst>
                </a:gridCol>
                <a:gridCol w="1460231">
                  <a:extLst>
                    <a:ext uri="{9D8B030D-6E8A-4147-A177-3AD203B41FA5}">
                      <a16:colId xmlns:a16="http://schemas.microsoft.com/office/drawing/2014/main" val="4175529896"/>
                    </a:ext>
                  </a:extLst>
                </a:gridCol>
                <a:gridCol w="1460231">
                  <a:extLst>
                    <a:ext uri="{9D8B030D-6E8A-4147-A177-3AD203B41FA5}">
                      <a16:colId xmlns:a16="http://schemas.microsoft.com/office/drawing/2014/main" val="2337636345"/>
                    </a:ext>
                  </a:extLst>
                </a:gridCol>
              </a:tblGrid>
              <a:tr h="63885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Race distance (metres)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Fastest time</a:t>
                      </a:r>
                    </a:p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(seconds)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Average speed</a:t>
                      </a:r>
                    </a:p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(m/s)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Average Speed (mph)         m/s x 2.24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402078"/>
                  </a:ext>
                </a:extLst>
              </a:tr>
              <a:tr h="323866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9.58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Comic Sans MS" panose="030F0702030302020204" pitchFamily="66" charset="0"/>
                        </a:rPr>
                        <a:t>10.44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Comic Sans MS" panose="030F0702030302020204" pitchFamily="66" charset="0"/>
                        </a:rPr>
                        <a:t>23.38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5804950"/>
                  </a:ext>
                </a:extLst>
              </a:tr>
              <a:tr h="323866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19.19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Comic Sans MS" panose="030F0702030302020204" pitchFamily="66" charset="0"/>
                        </a:rPr>
                        <a:t>10.42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Comic Sans MS" panose="030F0702030302020204" pitchFamily="66" charset="0"/>
                        </a:rPr>
                        <a:t>23.35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4080191"/>
                  </a:ext>
                </a:extLst>
              </a:tr>
              <a:tr h="323866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43.03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8633982"/>
                  </a:ext>
                </a:extLst>
              </a:tr>
              <a:tr h="323866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100.91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062510"/>
                  </a:ext>
                </a:extLst>
              </a:tr>
              <a:tr h="323866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1,500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206.00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792370"/>
                  </a:ext>
                </a:extLst>
              </a:tr>
              <a:tr h="323866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1577.35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626807"/>
                  </a:ext>
                </a:extLst>
              </a:tr>
            </a:tbl>
          </a:graphicData>
        </a:graphic>
      </p:graphicFrame>
      <p:graphicFrame>
        <p:nvGraphicFramePr>
          <p:cNvPr id="30" name="Table 8">
            <a:extLst>
              <a:ext uri="{FF2B5EF4-FFF2-40B4-BE49-F238E27FC236}">
                <a16:creationId xmlns:a16="http://schemas.microsoft.com/office/drawing/2014/main" id="{BBC90A88-6793-43F9-B7B5-7FC58709CA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179935"/>
              </p:ext>
            </p:extLst>
          </p:nvPr>
        </p:nvGraphicFramePr>
        <p:xfrm>
          <a:off x="1619672" y="2852936"/>
          <a:ext cx="5840924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231">
                  <a:extLst>
                    <a:ext uri="{9D8B030D-6E8A-4147-A177-3AD203B41FA5}">
                      <a16:colId xmlns:a16="http://schemas.microsoft.com/office/drawing/2014/main" val="1106447736"/>
                    </a:ext>
                  </a:extLst>
                </a:gridCol>
                <a:gridCol w="1460231">
                  <a:extLst>
                    <a:ext uri="{9D8B030D-6E8A-4147-A177-3AD203B41FA5}">
                      <a16:colId xmlns:a16="http://schemas.microsoft.com/office/drawing/2014/main" val="3234854406"/>
                    </a:ext>
                  </a:extLst>
                </a:gridCol>
                <a:gridCol w="1460231">
                  <a:extLst>
                    <a:ext uri="{9D8B030D-6E8A-4147-A177-3AD203B41FA5}">
                      <a16:colId xmlns:a16="http://schemas.microsoft.com/office/drawing/2014/main" val="4175529896"/>
                    </a:ext>
                  </a:extLst>
                </a:gridCol>
                <a:gridCol w="1460231">
                  <a:extLst>
                    <a:ext uri="{9D8B030D-6E8A-4147-A177-3AD203B41FA5}">
                      <a16:colId xmlns:a16="http://schemas.microsoft.com/office/drawing/2014/main" val="2337636345"/>
                    </a:ext>
                  </a:extLst>
                </a:gridCol>
              </a:tblGrid>
              <a:tr h="63885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Race distance (metres)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Fastest time</a:t>
                      </a:r>
                    </a:p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(seconds)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Average speed</a:t>
                      </a:r>
                    </a:p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(m/s)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Average Speed (mph)         m/s x 2.24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402078"/>
                  </a:ext>
                </a:extLst>
              </a:tr>
              <a:tr h="323866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9.58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Comic Sans MS" panose="030F0702030302020204" pitchFamily="66" charset="0"/>
                        </a:rPr>
                        <a:t>10.44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Comic Sans MS" panose="030F0702030302020204" pitchFamily="66" charset="0"/>
                        </a:rPr>
                        <a:t>23.38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5804950"/>
                  </a:ext>
                </a:extLst>
              </a:tr>
              <a:tr h="323866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19.19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Comic Sans MS" panose="030F0702030302020204" pitchFamily="66" charset="0"/>
                        </a:rPr>
                        <a:t>10.42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Comic Sans MS" panose="030F0702030302020204" pitchFamily="66" charset="0"/>
                        </a:rPr>
                        <a:t>23.35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4080191"/>
                  </a:ext>
                </a:extLst>
              </a:tr>
              <a:tr h="323866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43.03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Comic Sans MS" panose="030F0702030302020204" pitchFamily="66" charset="0"/>
                        </a:rPr>
                        <a:t>9.30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Comic Sans MS" panose="030F0702030302020204" pitchFamily="66" charset="0"/>
                        </a:rPr>
                        <a:t>20.82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8633982"/>
                  </a:ext>
                </a:extLst>
              </a:tr>
              <a:tr h="323866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100.91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062510"/>
                  </a:ext>
                </a:extLst>
              </a:tr>
              <a:tr h="323866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1,500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206.00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792370"/>
                  </a:ext>
                </a:extLst>
              </a:tr>
              <a:tr h="323866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1577.35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626807"/>
                  </a:ext>
                </a:extLst>
              </a:tr>
            </a:tbl>
          </a:graphicData>
        </a:graphic>
      </p:graphicFrame>
      <p:graphicFrame>
        <p:nvGraphicFramePr>
          <p:cNvPr id="31" name="Table 8">
            <a:extLst>
              <a:ext uri="{FF2B5EF4-FFF2-40B4-BE49-F238E27FC236}">
                <a16:creationId xmlns:a16="http://schemas.microsoft.com/office/drawing/2014/main" id="{02F0AD86-B014-4A65-8512-6E7008542C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865496"/>
              </p:ext>
            </p:extLst>
          </p:nvPr>
        </p:nvGraphicFramePr>
        <p:xfrm>
          <a:off x="1619672" y="2852936"/>
          <a:ext cx="5840924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231">
                  <a:extLst>
                    <a:ext uri="{9D8B030D-6E8A-4147-A177-3AD203B41FA5}">
                      <a16:colId xmlns:a16="http://schemas.microsoft.com/office/drawing/2014/main" val="1106447736"/>
                    </a:ext>
                  </a:extLst>
                </a:gridCol>
                <a:gridCol w="1460231">
                  <a:extLst>
                    <a:ext uri="{9D8B030D-6E8A-4147-A177-3AD203B41FA5}">
                      <a16:colId xmlns:a16="http://schemas.microsoft.com/office/drawing/2014/main" val="3234854406"/>
                    </a:ext>
                  </a:extLst>
                </a:gridCol>
                <a:gridCol w="1460231">
                  <a:extLst>
                    <a:ext uri="{9D8B030D-6E8A-4147-A177-3AD203B41FA5}">
                      <a16:colId xmlns:a16="http://schemas.microsoft.com/office/drawing/2014/main" val="4175529896"/>
                    </a:ext>
                  </a:extLst>
                </a:gridCol>
                <a:gridCol w="1460231">
                  <a:extLst>
                    <a:ext uri="{9D8B030D-6E8A-4147-A177-3AD203B41FA5}">
                      <a16:colId xmlns:a16="http://schemas.microsoft.com/office/drawing/2014/main" val="2337636345"/>
                    </a:ext>
                  </a:extLst>
                </a:gridCol>
              </a:tblGrid>
              <a:tr h="63885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Race distance (metres)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Fastest time</a:t>
                      </a:r>
                    </a:p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(seconds)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Average speed</a:t>
                      </a:r>
                    </a:p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(m/s)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Average Speed (mph)         m/s x 2.24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402078"/>
                  </a:ext>
                </a:extLst>
              </a:tr>
              <a:tr h="323866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9.58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Comic Sans MS" panose="030F0702030302020204" pitchFamily="66" charset="0"/>
                        </a:rPr>
                        <a:t>10.44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Comic Sans MS" panose="030F0702030302020204" pitchFamily="66" charset="0"/>
                        </a:rPr>
                        <a:t>23.38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5804950"/>
                  </a:ext>
                </a:extLst>
              </a:tr>
              <a:tr h="323866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19.19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Comic Sans MS" panose="030F0702030302020204" pitchFamily="66" charset="0"/>
                        </a:rPr>
                        <a:t>10.42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Comic Sans MS" panose="030F0702030302020204" pitchFamily="66" charset="0"/>
                        </a:rPr>
                        <a:t>23.35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4080191"/>
                  </a:ext>
                </a:extLst>
              </a:tr>
              <a:tr h="323866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43.03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Comic Sans MS" panose="030F0702030302020204" pitchFamily="66" charset="0"/>
                        </a:rPr>
                        <a:t>9.30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Comic Sans MS" panose="030F0702030302020204" pitchFamily="66" charset="0"/>
                        </a:rPr>
                        <a:t>20.82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8633982"/>
                  </a:ext>
                </a:extLst>
              </a:tr>
              <a:tr h="323866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100.91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Comic Sans MS" panose="030F0702030302020204" pitchFamily="66" charset="0"/>
                        </a:rPr>
                        <a:t>7.93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Comic Sans MS" panose="030F0702030302020204" pitchFamily="66" charset="0"/>
                        </a:rPr>
                        <a:t>17.76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062510"/>
                  </a:ext>
                </a:extLst>
              </a:tr>
              <a:tr h="323866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1,500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206.00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792370"/>
                  </a:ext>
                </a:extLst>
              </a:tr>
              <a:tr h="323866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1577.35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626807"/>
                  </a:ext>
                </a:extLst>
              </a:tr>
            </a:tbl>
          </a:graphicData>
        </a:graphic>
      </p:graphicFrame>
      <p:graphicFrame>
        <p:nvGraphicFramePr>
          <p:cNvPr id="32" name="Table 8">
            <a:extLst>
              <a:ext uri="{FF2B5EF4-FFF2-40B4-BE49-F238E27FC236}">
                <a16:creationId xmlns:a16="http://schemas.microsoft.com/office/drawing/2014/main" id="{67372F4B-4160-4FD5-88D4-22EB19DE40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528832"/>
              </p:ext>
            </p:extLst>
          </p:nvPr>
        </p:nvGraphicFramePr>
        <p:xfrm>
          <a:off x="1619672" y="2852936"/>
          <a:ext cx="5840924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231">
                  <a:extLst>
                    <a:ext uri="{9D8B030D-6E8A-4147-A177-3AD203B41FA5}">
                      <a16:colId xmlns:a16="http://schemas.microsoft.com/office/drawing/2014/main" val="1106447736"/>
                    </a:ext>
                  </a:extLst>
                </a:gridCol>
                <a:gridCol w="1460231">
                  <a:extLst>
                    <a:ext uri="{9D8B030D-6E8A-4147-A177-3AD203B41FA5}">
                      <a16:colId xmlns:a16="http://schemas.microsoft.com/office/drawing/2014/main" val="3234854406"/>
                    </a:ext>
                  </a:extLst>
                </a:gridCol>
                <a:gridCol w="1460231">
                  <a:extLst>
                    <a:ext uri="{9D8B030D-6E8A-4147-A177-3AD203B41FA5}">
                      <a16:colId xmlns:a16="http://schemas.microsoft.com/office/drawing/2014/main" val="4175529896"/>
                    </a:ext>
                  </a:extLst>
                </a:gridCol>
                <a:gridCol w="1460231">
                  <a:extLst>
                    <a:ext uri="{9D8B030D-6E8A-4147-A177-3AD203B41FA5}">
                      <a16:colId xmlns:a16="http://schemas.microsoft.com/office/drawing/2014/main" val="2337636345"/>
                    </a:ext>
                  </a:extLst>
                </a:gridCol>
              </a:tblGrid>
              <a:tr h="63885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Race distance (metres)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Fastest time</a:t>
                      </a:r>
                    </a:p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(seconds)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Average speed</a:t>
                      </a:r>
                    </a:p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(m/s)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Average Speed (mph)         m/s x 2.24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402078"/>
                  </a:ext>
                </a:extLst>
              </a:tr>
              <a:tr h="323866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9.58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Comic Sans MS" panose="030F0702030302020204" pitchFamily="66" charset="0"/>
                        </a:rPr>
                        <a:t>10.44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Comic Sans MS" panose="030F0702030302020204" pitchFamily="66" charset="0"/>
                        </a:rPr>
                        <a:t>23.38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5804950"/>
                  </a:ext>
                </a:extLst>
              </a:tr>
              <a:tr h="323866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19.19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Comic Sans MS" panose="030F0702030302020204" pitchFamily="66" charset="0"/>
                        </a:rPr>
                        <a:t>10.42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Comic Sans MS" panose="030F0702030302020204" pitchFamily="66" charset="0"/>
                        </a:rPr>
                        <a:t>23.35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4080191"/>
                  </a:ext>
                </a:extLst>
              </a:tr>
              <a:tr h="323866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43.03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Comic Sans MS" panose="030F0702030302020204" pitchFamily="66" charset="0"/>
                        </a:rPr>
                        <a:t>9.30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Comic Sans MS" panose="030F0702030302020204" pitchFamily="66" charset="0"/>
                        </a:rPr>
                        <a:t>20.82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8633982"/>
                  </a:ext>
                </a:extLst>
              </a:tr>
              <a:tr h="323866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100.91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Comic Sans MS" panose="030F0702030302020204" pitchFamily="66" charset="0"/>
                        </a:rPr>
                        <a:t>7.93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Comic Sans MS" panose="030F0702030302020204" pitchFamily="66" charset="0"/>
                        </a:rPr>
                        <a:t>17.76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062510"/>
                  </a:ext>
                </a:extLst>
              </a:tr>
              <a:tr h="323866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1,500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206.00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Comic Sans MS" panose="030F0702030302020204" pitchFamily="66" charset="0"/>
                        </a:rPr>
                        <a:t>7.28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Comic Sans MS" panose="030F0702030302020204" pitchFamily="66" charset="0"/>
                        </a:rPr>
                        <a:t>16.31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792370"/>
                  </a:ext>
                </a:extLst>
              </a:tr>
              <a:tr h="323866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1577.35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626807"/>
                  </a:ext>
                </a:extLst>
              </a:tr>
            </a:tbl>
          </a:graphicData>
        </a:graphic>
      </p:graphicFrame>
      <p:graphicFrame>
        <p:nvGraphicFramePr>
          <p:cNvPr id="33" name="Table 8">
            <a:extLst>
              <a:ext uri="{FF2B5EF4-FFF2-40B4-BE49-F238E27FC236}">
                <a16:creationId xmlns:a16="http://schemas.microsoft.com/office/drawing/2014/main" id="{DC496C15-30CD-4B42-A45F-91CB2B360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369195"/>
              </p:ext>
            </p:extLst>
          </p:nvPr>
        </p:nvGraphicFramePr>
        <p:xfrm>
          <a:off x="1619672" y="2852936"/>
          <a:ext cx="5840924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231">
                  <a:extLst>
                    <a:ext uri="{9D8B030D-6E8A-4147-A177-3AD203B41FA5}">
                      <a16:colId xmlns:a16="http://schemas.microsoft.com/office/drawing/2014/main" val="1106447736"/>
                    </a:ext>
                  </a:extLst>
                </a:gridCol>
                <a:gridCol w="1460231">
                  <a:extLst>
                    <a:ext uri="{9D8B030D-6E8A-4147-A177-3AD203B41FA5}">
                      <a16:colId xmlns:a16="http://schemas.microsoft.com/office/drawing/2014/main" val="3234854406"/>
                    </a:ext>
                  </a:extLst>
                </a:gridCol>
                <a:gridCol w="1460231">
                  <a:extLst>
                    <a:ext uri="{9D8B030D-6E8A-4147-A177-3AD203B41FA5}">
                      <a16:colId xmlns:a16="http://schemas.microsoft.com/office/drawing/2014/main" val="4175529896"/>
                    </a:ext>
                  </a:extLst>
                </a:gridCol>
                <a:gridCol w="1460231">
                  <a:extLst>
                    <a:ext uri="{9D8B030D-6E8A-4147-A177-3AD203B41FA5}">
                      <a16:colId xmlns:a16="http://schemas.microsoft.com/office/drawing/2014/main" val="2337636345"/>
                    </a:ext>
                  </a:extLst>
                </a:gridCol>
              </a:tblGrid>
              <a:tr h="63885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Race distance (metres)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Fastest time</a:t>
                      </a:r>
                    </a:p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(seconds)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Average speed</a:t>
                      </a:r>
                    </a:p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(m/s)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Average Speed (mph)         m/s x 2.24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402078"/>
                  </a:ext>
                </a:extLst>
              </a:tr>
              <a:tr h="323866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9.58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Comic Sans MS" panose="030F0702030302020204" pitchFamily="66" charset="0"/>
                        </a:rPr>
                        <a:t>10.44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Comic Sans MS" panose="030F0702030302020204" pitchFamily="66" charset="0"/>
                        </a:rPr>
                        <a:t>23.38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5804950"/>
                  </a:ext>
                </a:extLst>
              </a:tr>
              <a:tr h="323866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19.19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Comic Sans MS" panose="030F0702030302020204" pitchFamily="66" charset="0"/>
                        </a:rPr>
                        <a:t>10.42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Comic Sans MS" panose="030F0702030302020204" pitchFamily="66" charset="0"/>
                        </a:rPr>
                        <a:t>23.35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4080191"/>
                  </a:ext>
                </a:extLst>
              </a:tr>
              <a:tr h="323866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43.03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Comic Sans MS" panose="030F0702030302020204" pitchFamily="66" charset="0"/>
                        </a:rPr>
                        <a:t>9.30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Comic Sans MS" panose="030F0702030302020204" pitchFamily="66" charset="0"/>
                        </a:rPr>
                        <a:t>20.82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8633982"/>
                  </a:ext>
                </a:extLst>
              </a:tr>
              <a:tr h="323866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100.91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Comic Sans MS" panose="030F0702030302020204" pitchFamily="66" charset="0"/>
                        </a:rPr>
                        <a:t>7.93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Comic Sans MS" panose="030F0702030302020204" pitchFamily="66" charset="0"/>
                        </a:rPr>
                        <a:t>17.76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062510"/>
                  </a:ext>
                </a:extLst>
              </a:tr>
              <a:tr h="323866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1,500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206.00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Comic Sans MS" panose="030F0702030302020204" pitchFamily="66" charset="0"/>
                        </a:rPr>
                        <a:t>7.28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Comic Sans MS" panose="030F0702030302020204" pitchFamily="66" charset="0"/>
                        </a:rPr>
                        <a:t>16.31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792370"/>
                  </a:ext>
                </a:extLst>
              </a:tr>
              <a:tr h="323866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1577.35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Comic Sans MS" panose="030F0702030302020204" pitchFamily="66" charset="0"/>
                        </a:rPr>
                        <a:t>6.34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Comic Sans MS" panose="030F0702030302020204" pitchFamily="66" charset="0"/>
                        </a:rPr>
                        <a:t>14.20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626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33333E-6 L 0.34323 0.0627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53" y="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.0463 L 0.31979 0.1331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90" y="4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07407E-6 L 0.63073 -0.0775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28" y="-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0.10162 L 0.2842 0.0747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01" y="-1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0.0338 L 0.64653 -0.1238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26" y="-4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33333E-6 L 0.64618 -0.055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09" y="-2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" grpId="0"/>
      <p:bldP spid="21" grpId="0"/>
      <p:bldP spid="7" grpId="0"/>
      <p:bldP spid="7" grpId="1"/>
      <p:bldP spid="22" grpId="0"/>
      <p:bldP spid="22" grpId="1"/>
      <p:bldP spid="23" grpId="0"/>
      <p:bldP spid="23" grpId="1"/>
      <p:bldP spid="25" grpId="0"/>
      <p:bldP spid="25" grpId="1"/>
      <p:bldP spid="26" grpId="0"/>
      <p:bldP spid="26" grpId="1"/>
      <p:bldP spid="27" grpId="0"/>
      <p:bldP spid="27" grpId="1"/>
      <p:bldP spid="16" grpId="0" animBg="1"/>
      <p:bldP spid="16" grpId="1" animBg="1"/>
      <p:bldP spid="18" grpId="0" animBg="1"/>
      <p:bldP spid="18" grpId="1" animBg="1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541686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9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Speed is a rate, it is how far we travel per unit of time. The scientific unit for speed is metres per second (m/s).</a:t>
            </a: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429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Average speed is calculated by dividing distance travelled (m) by time taken (s).</a:t>
            </a:r>
          </a:p>
          <a:p>
            <a:pPr marL="342900" indent="-3429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429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Motion can be plotted on a distance time graph. The steepness of the lines (the gradient) is the speed of motion.</a:t>
            </a:r>
          </a:p>
          <a:p>
            <a:pPr>
              <a:buSzPct val="110000"/>
              <a:defRPr/>
            </a:pPr>
            <a:endParaRPr lang="en-GB" sz="900" dirty="0">
              <a:latin typeface="Comic Sans MS" panose="030F0702030302020204" pitchFamily="66" charset="0"/>
            </a:endParaRPr>
          </a:p>
          <a:p>
            <a:pPr marL="342900" indent="-3429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Speed cameras take two photographs 0.5 seconds apart and use the distance travelled during this time to calculate average speed.</a:t>
            </a:r>
          </a:p>
          <a:p>
            <a:pPr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49008" y="6605265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4705</TotalTime>
  <Words>640</Words>
  <Application>Microsoft Office PowerPoint</Application>
  <PresentationFormat>On-screen Show (4:3)</PresentationFormat>
  <Paragraphs>210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Bodoni MT Black</vt:lpstr>
      <vt:lpstr>Calibri</vt:lpstr>
      <vt:lpstr>Cambria Math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381</cp:revision>
  <cp:lastPrinted>2016-09-29T14:32:46Z</cp:lastPrinted>
  <dcterms:created xsi:type="dcterms:W3CDTF">2014-09-06T19:55:35Z</dcterms:created>
  <dcterms:modified xsi:type="dcterms:W3CDTF">2021-04-10T12:48:36Z</dcterms:modified>
</cp:coreProperties>
</file>