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356" r:id="rId2"/>
    <p:sldId id="3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2d0k83FF1py2uJLnnwbWbg==" hashData="18hFpaw82Bdn7cEnlxFQwzJu3BM796n8KvBra0y1oWtkYWylVL5UDl99Gu3lkD1skm49MtMhjonSVXPKFS0AIg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F79F"/>
    <a:srgbClr val="E3559F"/>
    <a:srgbClr val="F1A1E7"/>
    <a:srgbClr val="F4E1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15" autoAdjust="0"/>
    <p:restoredTop sz="94249" autoAdjust="0"/>
  </p:normalViewPr>
  <p:slideViewPr>
    <p:cSldViewPr>
      <p:cViewPr>
        <p:scale>
          <a:sx n="75" d="100"/>
          <a:sy n="75" d="100"/>
        </p:scale>
        <p:origin x="1338" y="-2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129211-22DE-4B58-B8E4-CD4AF08424FD}" type="datetimeFigureOut">
              <a:rPr lang="en-GB" smtClean="0"/>
              <a:t>27/03/2021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CC0B10-1D6E-4ED7-9A19-E964CF7F105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8977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C0B10-1D6E-4ED7-9A19-E964CF7F1059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9657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C0B10-1D6E-4ED7-9A19-E964CF7F1059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8340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7EAD8C-579F-4197-9295-2977F6A25BB9}" type="datetime1">
              <a:rPr lang="en-GB" smtClean="0">
                <a:solidFill>
                  <a:srgbClr val="000000"/>
                </a:solidFill>
              </a:rPr>
              <a:t>27/03/2021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79412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0A5F54-BC7C-4F8C-8687-49442D5DAA48}" type="datetime1">
              <a:rPr lang="en-GB" smtClean="0">
                <a:solidFill>
                  <a:srgbClr val="000000"/>
                </a:solidFill>
              </a:rPr>
              <a:t>27/03/2021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49882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ABEB11-3519-4ECA-BFE3-EF0B404FD0F6}" type="datetime1">
              <a:rPr lang="en-GB" smtClean="0">
                <a:solidFill>
                  <a:srgbClr val="000000"/>
                </a:solidFill>
              </a:rPr>
              <a:t>27/03/2021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577702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240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DF58BD-B30C-49BD-B9DA-614B50A75B76}" type="datetime1">
              <a:rPr lang="en-GB" smtClean="0">
                <a:solidFill>
                  <a:srgbClr val="000000"/>
                </a:solidFill>
              </a:rPr>
              <a:t>27/03/2021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2701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EBE91C-797C-413E-8889-61DA4147311B}" type="datetime1">
              <a:rPr lang="en-GB" smtClean="0">
                <a:solidFill>
                  <a:srgbClr val="000000"/>
                </a:solidFill>
              </a:rPr>
              <a:t>27/03/2021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91731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E8FF77-F639-45AA-93C7-41B950F8397A}" type="datetime1">
              <a:rPr lang="en-GB" smtClean="0">
                <a:solidFill>
                  <a:srgbClr val="000000"/>
                </a:solidFill>
              </a:rPr>
              <a:t>27/03/2021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6542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F38EA1-6721-4E78-B7BA-10BADB412373}" type="datetime1">
              <a:rPr lang="en-GB" smtClean="0">
                <a:solidFill>
                  <a:srgbClr val="000000"/>
                </a:solidFill>
              </a:rPr>
              <a:t>27/03/2021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73953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ECF0CB-B6A6-4AC2-9E34-43F826B7845D}" type="datetime1">
              <a:rPr lang="en-GB" smtClean="0">
                <a:solidFill>
                  <a:srgbClr val="000000"/>
                </a:solidFill>
              </a:rPr>
              <a:t>27/03/2021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58276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67CC1D-B1AA-45F5-9699-489F89337A7B}" type="datetime1">
              <a:rPr lang="en-GB" smtClean="0">
                <a:solidFill>
                  <a:srgbClr val="000000"/>
                </a:solidFill>
              </a:rPr>
              <a:t>27/03/2021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9519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18B35D-4F6F-47EC-8FCC-E7406E831836}" type="datetime1">
              <a:rPr lang="en-GB" smtClean="0">
                <a:solidFill>
                  <a:srgbClr val="000000"/>
                </a:solidFill>
              </a:rPr>
              <a:t>27/03/2021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28244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41E714-B110-45C7-ACCB-6202886E7BE3}" type="datetime1">
              <a:rPr lang="en-GB" smtClean="0">
                <a:solidFill>
                  <a:srgbClr val="000000"/>
                </a:solidFill>
              </a:rPr>
              <a:t>27/03/2021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16345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</a:defRPr>
            </a:lvl1pPr>
          </a:lstStyle>
          <a:p>
            <a:fld id="{1AC82CC8-390A-4C47-8A0B-039213F7A8B2}" type="datetime1">
              <a:rPr lang="en-GB" smtClean="0">
                <a:solidFill>
                  <a:srgbClr val="000000"/>
                </a:solidFill>
              </a:rPr>
              <a:t>27/03/2021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</a:defRPr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2740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panose="00000500000000000000" pitchFamily="50" charset="0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OpenDyslexic" panose="00000500000000000000" pitchFamily="50" charset="0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0606C698-7604-4C21-B97C-9E2C305F5A75}"/>
              </a:ext>
            </a:extLst>
          </p:cNvPr>
          <p:cNvSpPr txBox="1"/>
          <p:nvPr/>
        </p:nvSpPr>
        <p:spPr>
          <a:xfrm>
            <a:off x="398874" y="1003365"/>
            <a:ext cx="8368918" cy="64633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DO IT NOW; </a:t>
            </a:r>
            <a:r>
              <a:rPr lang="en-GB" dirty="0">
                <a:latin typeface="Comic Sans MS" panose="030F0702030302020204" pitchFamily="66" charset="0"/>
              </a:rPr>
              <a:t>Write out the bullet points and try to match them to what the picture shows opposite. Leave a space if unsure.</a:t>
            </a:r>
            <a:r>
              <a:rPr lang="en-GB" b="1" dirty="0">
                <a:latin typeface="Comic Sans MS" panose="030F0702030302020204" pitchFamily="66" charset="0"/>
              </a:rPr>
              <a:t> 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5E723D2-1B76-40A2-803B-8BBF4AA9D5A5}"/>
              </a:ext>
            </a:extLst>
          </p:cNvPr>
          <p:cNvSpPr txBox="1"/>
          <p:nvPr/>
        </p:nvSpPr>
        <p:spPr>
          <a:xfrm>
            <a:off x="391319" y="116632"/>
            <a:ext cx="8361363" cy="76944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>
                <a:latin typeface="Comic Sans MS" panose="030F0702030302020204" pitchFamily="66" charset="0"/>
              </a:rPr>
              <a:t>Write down the date and today’s title</a:t>
            </a:r>
          </a:p>
          <a:p>
            <a:pPr>
              <a:defRPr/>
            </a:pPr>
            <a:r>
              <a:rPr lang="en-GB" sz="2000" b="1" dirty="0">
                <a:latin typeface="Comic Sans MS" panose="030F0702030302020204" pitchFamily="66" charset="0"/>
              </a:rPr>
              <a:t>ENZYMES, THEIR ROLE IN DIGESTION AND OTHER USES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DF2665D-AF79-4AB4-96C3-4D43143EE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72052" y="6701081"/>
            <a:ext cx="2895600" cy="280119"/>
          </a:xfrm>
        </p:spPr>
        <p:txBody>
          <a:bodyPr/>
          <a:lstStyle/>
          <a:p>
            <a:r>
              <a:rPr lang="en-GB" sz="800" dirty="0">
                <a:solidFill>
                  <a:schemeClr val="bg1">
                    <a:lumMod val="85000"/>
                  </a:schemeClr>
                </a:solidFill>
              </a:rPr>
              <a:t>nextpagescience ©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923476A-F4DF-4F4B-9A04-1625180A4439}"/>
              </a:ext>
            </a:extLst>
          </p:cNvPr>
          <p:cNvSpPr txBox="1"/>
          <p:nvPr/>
        </p:nvSpPr>
        <p:spPr>
          <a:xfrm>
            <a:off x="470967" y="2021646"/>
            <a:ext cx="3020913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GB" sz="2000" dirty="0">
                <a:latin typeface="Comic Sans MS" panose="030F0702030302020204" pitchFamily="66" charset="0"/>
              </a:rPr>
              <a:t>In the body enzymes help us to……</a:t>
            </a:r>
          </a:p>
          <a:p>
            <a:pPr marL="342900" indent="-342900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GB" sz="2000" dirty="0">
                <a:latin typeface="Comic Sans MS" panose="030F0702030302020204" pitchFamily="66" charset="0"/>
              </a:rPr>
              <a:t>Enzymes are in ………..….. to help break down stains</a:t>
            </a:r>
          </a:p>
          <a:p>
            <a:pPr marL="342900" indent="-342900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GB" sz="2000" dirty="0">
                <a:latin typeface="Comic Sans MS" panose="030F0702030302020204" pitchFamily="66" charset="0"/>
              </a:rPr>
              <a:t>Enzymes thicken milk in……..</a:t>
            </a:r>
          </a:p>
          <a:p>
            <a:pPr marL="342900" indent="-342900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GB" sz="2000" dirty="0">
                <a:latin typeface="Comic Sans MS" panose="030F0702030302020204" pitchFamily="66" charset="0"/>
              </a:rPr>
              <a:t>Enzymes in yeast……..</a:t>
            </a:r>
          </a:p>
        </p:txBody>
      </p:sp>
      <p:pic>
        <p:nvPicPr>
          <p:cNvPr id="5" name="Picture 4" descr="A picture containing shape&#10;&#10;Description automatically generated">
            <a:extLst>
              <a:ext uri="{FF2B5EF4-FFF2-40B4-BE49-F238E27FC236}">
                <a16:creationId xmlns:a16="http://schemas.microsoft.com/office/drawing/2014/main" id="{F531C211-CC71-499D-94C9-1AF6BD9D4DD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3582888"/>
            <a:ext cx="1142256" cy="1142256"/>
          </a:xfrm>
          <a:prstGeom prst="rect">
            <a:avLst/>
          </a:prstGeom>
        </p:spPr>
      </p:pic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77ABB405-AE4C-4F7F-8C99-44B720EDBBC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8783" y="3933056"/>
            <a:ext cx="809099" cy="646331"/>
          </a:xfrm>
          <a:prstGeom prst="rect">
            <a:avLst/>
          </a:prstGeom>
        </p:spPr>
      </p:pic>
      <p:pic>
        <p:nvPicPr>
          <p:cNvPr id="12" name="Picture 11" descr="Icon&#10;&#10;Description automatically generated">
            <a:extLst>
              <a:ext uri="{FF2B5EF4-FFF2-40B4-BE49-F238E27FC236}">
                <a16:creationId xmlns:a16="http://schemas.microsoft.com/office/drawing/2014/main" id="{D2A4C07A-E80B-4B58-A108-67932BF241B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6988" y="1628800"/>
            <a:ext cx="1790023" cy="1790023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84C6005D-F9A8-4DAE-9D20-5D28FFCD805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1700808"/>
            <a:ext cx="2004205" cy="1484619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590D967D-95DA-46DD-A575-372556B3719F}"/>
              </a:ext>
            </a:extLst>
          </p:cNvPr>
          <p:cNvSpPr txBox="1"/>
          <p:nvPr/>
        </p:nvSpPr>
        <p:spPr>
          <a:xfrm>
            <a:off x="3772272" y="3356992"/>
            <a:ext cx="24559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omic Sans MS" panose="030F0702030302020204" pitchFamily="66" charset="0"/>
              </a:rPr>
              <a:t>washing powders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49CC7B8-3509-420E-B95D-FA0E858E5858}"/>
              </a:ext>
            </a:extLst>
          </p:cNvPr>
          <p:cNvSpPr txBox="1"/>
          <p:nvPr/>
        </p:nvSpPr>
        <p:spPr>
          <a:xfrm>
            <a:off x="3676988" y="4643844"/>
            <a:ext cx="24559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omic Sans MS" panose="030F0702030302020204" pitchFamily="66" charset="0"/>
              </a:rPr>
              <a:t>cheese making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B5EA47F-E577-4453-B2A1-5DF70CBA5F06}"/>
              </a:ext>
            </a:extLst>
          </p:cNvPr>
          <p:cNvSpPr txBox="1"/>
          <p:nvPr/>
        </p:nvSpPr>
        <p:spPr>
          <a:xfrm>
            <a:off x="6508576" y="3140968"/>
            <a:ext cx="24559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omic Sans MS" panose="030F0702030302020204" pitchFamily="66" charset="0"/>
              </a:rPr>
              <a:t>digest food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5DCC158-BBC8-4FEB-8288-A23137E1D7A6}"/>
              </a:ext>
            </a:extLst>
          </p:cNvPr>
          <p:cNvSpPr txBox="1"/>
          <p:nvPr/>
        </p:nvSpPr>
        <p:spPr>
          <a:xfrm>
            <a:off x="6292552" y="4715852"/>
            <a:ext cx="2455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make alcohol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AFE7BC7-1793-4AD5-ADD1-1D61F7261FCF}"/>
              </a:ext>
            </a:extLst>
          </p:cNvPr>
          <p:cNvSpPr txBox="1"/>
          <p:nvPr/>
        </p:nvSpPr>
        <p:spPr>
          <a:xfrm>
            <a:off x="-2628800" y="2816989"/>
            <a:ext cx="2232248" cy="64633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Sequence on click</a:t>
            </a:r>
          </a:p>
          <a:p>
            <a:pPr algn="ctr"/>
            <a:r>
              <a:rPr lang="en-GB" dirty="0">
                <a:latin typeface="Comic Sans MS" panose="030F0702030302020204" pitchFamily="66" charset="0"/>
              </a:rPr>
              <a:t>in slide show.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8DF5CCC-EDBE-4E51-B171-1D3727BAED0B}"/>
              </a:ext>
            </a:extLst>
          </p:cNvPr>
          <p:cNvSpPr/>
          <p:nvPr/>
        </p:nvSpPr>
        <p:spPr>
          <a:xfrm>
            <a:off x="36504" y="5085368"/>
            <a:ext cx="9072000" cy="1656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</a:t>
            </a:r>
          </a:p>
          <a:p>
            <a:pPr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Where might enzymes be made in the body? </a:t>
            </a:r>
          </a:p>
          <a:p>
            <a:pPr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They speed up reactions, another name for this is a c _ _ _ _ _ _ _ 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We can’t digest grass like cows because we don’t make the right?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B45ACD2-9A8A-4086-83EB-47A9BEF20EC8}"/>
              </a:ext>
            </a:extLst>
          </p:cNvPr>
          <p:cNvSpPr/>
          <p:nvPr/>
        </p:nvSpPr>
        <p:spPr>
          <a:xfrm>
            <a:off x="36504" y="5085368"/>
            <a:ext cx="9072000" cy="1656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</a:t>
            </a:r>
          </a:p>
          <a:p>
            <a:pPr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Where might enzymes be made in the body?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Mouth, stomach, pancreas, small intestines</a:t>
            </a: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They speed up reactions, another name for this is a c _ _ _ _ _ _ _ 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We can’t digest grass like cows because we don’t make the right?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01B80DB-3DD0-47EE-8C55-04636F877EC9}"/>
              </a:ext>
            </a:extLst>
          </p:cNvPr>
          <p:cNvSpPr/>
          <p:nvPr/>
        </p:nvSpPr>
        <p:spPr>
          <a:xfrm>
            <a:off x="36504" y="5085368"/>
            <a:ext cx="9072000" cy="1656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Where might enzymes be made in the body?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Mouth, stomach, pancreas, small intestines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They speed up reactions, another name for this is a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c </a:t>
            </a: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a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t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a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l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y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t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We can’t digest grass like cows because we don’t make the right?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BC6B091-C3C3-4FFB-9D9E-51C0EF1461C4}"/>
              </a:ext>
            </a:extLst>
          </p:cNvPr>
          <p:cNvSpPr/>
          <p:nvPr/>
        </p:nvSpPr>
        <p:spPr>
          <a:xfrm>
            <a:off x="36504" y="5085368"/>
            <a:ext cx="9072000" cy="1656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Where might enzymes be made in the body?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Mouth, stomach, pancreas, small intestines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They speed up reactions, another name for this is a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c </a:t>
            </a: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a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t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a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l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y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t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We can’t digest grass like cows because we don’t make the right?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Enzyme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821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15" grpId="0" animBg="1"/>
      <p:bldP spid="23" grpId="0" animBg="1"/>
      <p:bldP spid="2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45E723D2-1B76-40A2-803B-8BBF4AA9D5A5}"/>
              </a:ext>
            </a:extLst>
          </p:cNvPr>
          <p:cNvSpPr txBox="1"/>
          <p:nvPr/>
        </p:nvSpPr>
        <p:spPr>
          <a:xfrm>
            <a:off x="391319" y="124172"/>
            <a:ext cx="8361363" cy="541943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u="sng" dirty="0">
                <a:latin typeface="Comic Sans MS" panose="030F0702030302020204" pitchFamily="66" charset="0"/>
              </a:rPr>
              <a:t>SUMMARY</a:t>
            </a:r>
          </a:p>
          <a:p>
            <a:pPr marL="18900">
              <a:buSzPct val="110000"/>
              <a:defRPr/>
            </a:pPr>
            <a:endParaRPr lang="en-GB" sz="105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Enzymes are biological catalysts. They speed up chemical reactions in living organisms.</a:t>
            </a:r>
          </a:p>
          <a:p>
            <a:pPr marL="18900">
              <a:buSzPct val="110000"/>
              <a:defRPr/>
            </a:pPr>
            <a:endParaRPr lang="en-GB" sz="105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Enzymes are not ‘used up’.</a:t>
            </a:r>
          </a:p>
          <a:p>
            <a:pPr marL="18900">
              <a:buSzPct val="110000"/>
              <a:defRPr/>
            </a:pPr>
            <a:endParaRPr lang="en-GB" sz="105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Protease breaks down proteins in our digestive system, carbohydrase breaks down carbohydrates and lipase breaks down fats.</a:t>
            </a:r>
          </a:p>
          <a:p>
            <a:pPr marL="18900"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18900">
              <a:buSzPct val="110000"/>
              <a:defRPr/>
            </a:pPr>
            <a:r>
              <a:rPr lang="en-GB" sz="2400" dirty="0">
                <a:latin typeface="Comic Sans MS" panose="030F0702030302020204" pitchFamily="66" charset="0"/>
              </a:rPr>
              <a:t>Other uses of enzymes include;</a:t>
            </a:r>
          </a:p>
          <a:p>
            <a:pPr marL="18900"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61800" indent="-342900">
              <a:spcBef>
                <a:spcPts val="200"/>
              </a:spcBef>
              <a:buSzPct val="110000"/>
              <a:buFont typeface="Wingdings" panose="05000000000000000000" pitchFamily="2" charset="2"/>
              <a:buChar char="§"/>
              <a:defRPr/>
            </a:pPr>
            <a:r>
              <a:rPr lang="en-GB" sz="2400" b="1" dirty="0">
                <a:latin typeface="Comic Sans MS" panose="030F0702030302020204" pitchFamily="66" charset="0"/>
              </a:rPr>
              <a:t>Enzymes in yeast for making alcohol</a:t>
            </a:r>
          </a:p>
          <a:p>
            <a:pPr marL="361800" indent="-342900">
              <a:spcBef>
                <a:spcPts val="200"/>
              </a:spcBef>
              <a:buSzPct val="110000"/>
              <a:buFont typeface="Wingdings" panose="05000000000000000000" pitchFamily="2" charset="2"/>
              <a:buChar char="§"/>
              <a:defRPr/>
            </a:pPr>
            <a:r>
              <a:rPr lang="en-GB" sz="2400" b="1" dirty="0">
                <a:latin typeface="Comic Sans MS" panose="030F0702030302020204" pitchFamily="66" charset="0"/>
              </a:rPr>
              <a:t>Enzymes in washing powders to break down stains</a:t>
            </a:r>
          </a:p>
          <a:p>
            <a:pPr marL="361800" indent="-342900">
              <a:spcBef>
                <a:spcPts val="200"/>
              </a:spcBef>
              <a:buSzPct val="110000"/>
              <a:buFont typeface="Wingdings" panose="05000000000000000000" pitchFamily="2" charset="2"/>
              <a:buChar char="§"/>
              <a:defRPr/>
            </a:pPr>
            <a:r>
              <a:rPr lang="en-GB" sz="2400" b="1" dirty="0">
                <a:latin typeface="Comic Sans MS" panose="030F0702030302020204" pitchFamily="66" charset="0"/>
              </a:rPr>
              <a:t>Rennet used in cheese making</a:t>
            </a:r>
          </a:p>
          <a:p>
            <a:pPr marL="361800" indent="-342900">
              <a:spcBef>
                <a:spcPts val="200"/>
              </a:spcBef>
              <a:buSzPct val="110000"/>
              <a:buFont typeface="Wingdings" panose="05000000000000000000" pitchFamily="2" charset="2"/>
              <a:buChar char="§"/>
              <a:defRPr/>
            </a:pPr>
            <a:r>
              <a:rPr lang="en-GB" sz="2400" b="1" dirty="0">
                <a:latin typeface="Comic Sans MS" panose="030F0702030302020204" pitchFamily="66" charset="0"/>
              </a:rPr>
              <a:t>Invertase for making the centre of chocolates soft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DF2665D-AF79-4AB4-96C3-4D43143EE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92280" y="6643623"/>
            <a:ext cx="2895600" cy="280119"/>
          </a:xfrm>
        </p:spPr>
        <p:txBody>
          <a:bodyPr/>
          <a:lstStyle/>
          <a:p>
            <a:r>
              <a:rPr lang="en-GB" sz="800" dirty="0">
                <a:solidFill>
                  <a:schemeClr val="bg1">
                    <a:lumMod val="85000"/>
                  </a:schemeClr>
                </a:solidFill>
              </a:rPr>
              <a:t>nextpagescience ©</a:t>
            </a:r>
          </a:p>
        </p:txBody>
      </p:sp>
    </p:spTree>
    <p:extLst>
      <p:ext uri="{BB962C8B-B14F-4D97-AF65-F5344CB8AC3E}">
        <p14:creationId xmlns:p14="http://schemas.microsoft.com/office/powerpoint/2010/main" val="2700102017"/>
      </p:ext>
    </p:extLst>
  </p:cSld>
  <p:clrMapOvr>
    <a:masterClrMapping/>
  </p:clrMapOvr>
</p:sld>
</file>

<file path=ppt/theme/theme1.xml><?xml version="1.0" encoding="utf-8"?>
<a:theme xmlns:a="http://schemas.openxmlformats.org/drawingml/2006/main" name="Lab safety &amp; apparatus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3543</TotalTime>
  <Words>361</Words>
  <Application>Microsoft Office PowerPoint</Application>
  <PresentationFormat>On-screen Show (4:3)</PresentationFormat>
  <Paragraphs>48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Comic Sans MS</vt:lpstr>
      <vt:lpstr>OpenDyslexic</vt:lpstr>
      <vt:lpstr>Wingdings</vt:lpstr>
      <vt:lpstr>Lab safety &amp; apparatus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Digestion</dc:title>
  <dc:creator>Simon Cox</dc:creator>
  <cp:lastModifiedBy>Amanda Sharp</cp:lastModifiedBy>
  <cp:revision>287</cp:revision>
  <cp:lastPrinted>2016-09-29T14:32:46Z</cp:lastPrinted>
  <dcterms:created xsi:type="dcterms:W3CDTF">2014-09-06T19:55:35Z</dcterms:created>
  <dcterms:modified xsi:type="dcterms:W3CDTF">2021-03-27T11:09:09Z</dcterms:modified>
</cp:coreProperties>
</file>