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B4d+iXFqBmCvQVY1MpnNDg==" hashData="XFleADGOyj3lT6Cn7Rb3LByE6r2+E9f6n7n1QspcXHdKnpEk3r54xe45MbyBe6fJBD3WeysIolBeLnEFIZS5C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Sharp" initials="AS" lastIdx="1" clrIdx="0">
    <p:extLst>
      <p:ext uri="{19B8F6BF-5375-455C-9EA6-DF929625EA0E}">
        <p15:presenceInfo xmlns:p15="http://schemas.microsoft.com/office/powerpoint/2012/main" userId="7a612f8827154d0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249" autoAdjust="0"/>
  </p:normalViewPr>
  <p:slideViewPr>
    <p:cSldViewPr>
      <p:cViewPr varScale="1">
        <p:scale>
          <a:sx n="68" d="100"/>
          <a:sy n="68" d="100"/>
        </p:scale>
        <p:origin x="154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28/03/2021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/>
              <a:t>Questions appear in slide show.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57562" y="1052736"/>
            <a:ext cx="8428875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</a:t>
            </a:r>
            <a:r>
              <a:rPr lang="en-GB" dirty="0">
                <a:latin typeface="Comic Sans MS" panose="030F0702030302020204" pitchFamily="66" charset="0"/>
              </a:rPr>
              <a:t>; Draw the two ‘pyramids’ below and write the correct organisms at the the correct level. The example helps.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8" y="166003"/>
            <a:ext cx="8361363" cy="76944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000" b="1" dirty="0">
                <a:latin typeface="Comic Sans MS" panose="030F0702030302020204" pitchFamily="66" charset="0"/>
              </a:rPr>
              <a:t>PYRAMIDS OF NUMBERS AND TOXINS IN FOOD CHAINS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DDAF70-A7D3-4423-8D52-B60F0289393A}"/>
              </a:ext>
            </a:extLst>
          </p:cNvPr>
          <p:cNvSpPr txBox="1"/>
          <p:nvPr/>
        </p:nvSpPr>
        <p:spPr>
          <a:xfrm>
            <a:off x="179512" y="5877272"/>
            <a:ext cx="8748000" cy="76944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What happens to the pike and eagles if the minnows are poisoned?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5F4F5C75-4E2C-4583-8D34-63EBE068C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04992" y="6597352"/>
            <a:ext cx="2895600" cy="280119"/>
          </a:xfrm>
        </p:spPr>
        <p:txBody>
          <a:bodyPr/>
          <a:lstStyle/>
          <a:p>
            <a:r>
              <a:rPr lang="en-GB" sz="11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5791F09-6B31-4306-9FA9-D0F1B4112689}"/>
              </a:ext>
            </a:extLst>
          </p:cNvPr>
          <p:cNvSpPr/>
          <p:nvPr/>
        </p:nvSpPr>
        <p:spPr>
          <a:xfrm>
            <a:off x="5508104" y="5199066"/>
            <a:ext cx="3096344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7C42D9-DD77-463D-9205-97F08576FE9C}"/>
              </a:ext>
            </a:extLst>
          </p:cNvPr>
          <p:cNvSpPr/>
          <p:nvPr/>
        </p:nvSpPr>
        <p:spPr>
          <a:xfrm>
            <a:off x="6257088" y="4623002"/>
            <a:ext cx="1598373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B4EC400-C46F-4B63-A288-0675F09AA5A7}"/>
              </a:ext>
            </a:extLst>
          </p:cNvPr>
          <p:cNvSpPr/>
          <p:nvPr/>
        </p:nvSpPr>
        <p:spPr>
          <a:xfrm>
            <a:off x="6763857" y="4046938"/>
            <a:ext cx="48220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86AF3CF-C948-49AA-B738-EE3EB8D3A975}"/>
              </a:ext>
            </a:extLst>
          </p:cNvPr>
          <p:cNvSpPr/>
          <p:nvPr/>
        </p:nvSpPr>
        <p:spPr>
          <a:xfrm>
            <a:off x="5501242" y="3086512"/>
            <a:ext cx="3096344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501B03-63D5-4EFD-BA6E-5E21B421CDF8}"/>
              </a:ext>
            </a:extLst>
          </p:cNvPr>
          <p:cNvSpPr/>
          <p:nvPr/>
        </p:nvSpPr>
        <p:spPr>
          <a:xfrm>
            <a:off x="6250226" y="2510448"/>
            <a:ext cx="1598373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C1BA7BC-2B7D-4984-9CA6-7B848B9528D3}"/>
              </a:ext>
            </a:extLst>
          </p:cNvPr>
          <p:cNvSpPr/>
          <p:nvPr/>
        </p:nvSpPr>
        <p:spPr>
          <a:xfrm>
            <a:off x="6808308" y="1934384"/>
            <a:ext cx="48220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8" descr="Graphical user interface&#10;&#10;Description automatically generated">
            <a:extLst>
              <a:ext uri="{FF2B5EF4-FFF2-40B4-BE49-F238E27FC236}">
                <a16:creationId xmlns:a16="http://schemas.microsoft.com/office/drawing/2014/main" id="{2EE6972A-847D-4521-A576-5B429DF1DC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227267"/>
            <a:ext cx="3707725" cy="279520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E3007AA-7176-4399-B738-0D2D90E05D5B}"/>
              </a:ext>
            </a:extLst>
          </p:cNvPr>
          <p:cNvSpPr txBox="1"/>
          <p:nvPr/>
        </p:nvSpPr>
        <p:spPr>
          <a:xfrm>
            <a:off x="3851739" y="2744134"/>
            <a:ext cx="2088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8 Minnows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2DF5B9F-0956-4FEA-A343-9E5B0BE82DAC}"/>
              </a:ext>
            </a:extLst>
          </p:cNvPr>
          <p:cNvSpPr txBox="1"/>
          <p:nvPr/>
        </p:nvSpPr>
        <p:spPr>
          <a:xfrm>
            <a:off x="3851739" y="3910014"/>
            <a:ext cx="2088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4 Pike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BDD126E-BEC7-4757-8EC9-578C2C8A1D79}"/>
              </a:ext>
            </a:extLst>
          </p:cNvPr>
          <p:cNvSpPr txBox="1"/>
          <p:nvPr/>
        </p:nvSpPr>
        <p:spPr>
          <a:xfrm>
            <a:off x="3851739" y="2161194"/>
            <a:ext cx="2088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2 Eagles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84EC532-7275-4FF4-BAFA-59738C405782}"/>
              </a:ext>
            </a:extLst>
          </p:cNvPr>
          <p:cNvSpPr txBox="1"/>
          <p:nvPr/>
        </p:nvSpPr>
        <p:spPr>
          <a:xfrm>
            <a:off x="3851739" y="5075892"/>
            <a:ext cx="2088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40 bushes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1BF0609-7F57-454B-8D1C-3C6D8B90E8DA}"/>
              </a:ext>
            </a:extLst>
          </p:cNvPr>
          <p:cNvSpPr txBox="1"/>
          <p:nvPr/>
        </p:nvSpPr>
        <p:spPr>
          <a:xfrm>
            <a:off x="3851739" y="4492954"/>
            <a:ext cx="2088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20 Zebra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F8769AC-C913-4C85-9B61-5457F6C293CE}"/>
              </a:ext>
            </a:extLst>
          </p:cNvPr>
          <p:cNvSpPr txBox="1"/>
          <p:nvPr/>
        </p:nvSpPr>
        <p:spPr>
          <a:xfrm>
            <a:off x="3851739" y="3327074"/>
            <a:ext cx="2088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10 Lions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5C7A147-7905-4EA3-98B1-BB9E2CD19371}"/>
              </a:ext>
            </a:extLst>
          </p:cNvPr>
          <p:cNvSpPr txBox="1"/>
          <p:nvPr/>
        </p:nvSpPr>
        <p:spPr>
          <a:xfrm>
            <a:off x="1871013" y="1772816"/>
            <a:ext cx="2088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Example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3963178-E7B8-475F-B965-B287CC240C1D}"/>
              </a:ext>
            </a:extLst>
          </p:cNvPr>
          <p:cNvSpPr txBox="1"/>
          <p:nvPr/>
        </p:nvSpPr>
        <p:spPr>
          <a:xfrm>
            <a:off x="6847356" y="1620732"/>
            <a:ext cx="1911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1.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2692D9B-FA14-45E3-B446-75D81CC16CF7}"/>
              </a:ext>
            </a:extLst>
          </p:cNvPr>
          <p:cNvSpPr txBox="1"/>
          <p:nvPr/>
        </p:nvSpPr>
        <p:spPr>
          <a:xfrm>
            <a:off x="6847356" y="3726733"/>
            <a:ext cx="1911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2.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433F455-63E0-431A-9FC4-B4D7967F3B97}"/>
              </a:ext>
            </a:extLst>
          </p:cNvPr>
          <p:cNvSpPr txBox="1"/>
          <p:nvPr/>
        </p:nvSpPr>
        <p:spPr>
          <a:xfrm>
            <a:off x="187948" y="5877272"/>
            <a:ext cx="8748464" cy="76944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sz="2000" b="1" dirty="0">
                <a:latin typeface="Comic Sans MS" panose="030F0702030302020204" pitchFamily="66" charset="0"/>
              </a:rPr>
              <a:t>They also get poisoned but the poison becomes more concentrated.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AE86EA0-C87B-4E06-B6FA-9238666143C2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27951 0.060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76" y="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0.31024 -0.1817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03" y="-9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28 -0.00255 L 0.20173 -0.0263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51" y="-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0.26961 0.028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72" y="1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27951 0.0412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76" y="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0.20764 0.1138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82" y="5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1" grpId="0"/>
      <p:bldP spid="22" grpId="0"/>
      <p:bldP spid="23" grpId="0"/>
      <p:bldP spid="24" grpId="0"/>
      <p:bldP spid="25" grpId="0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433965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Pyramids of numbers show us the number of organisms at each trophic level in a food chain.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Toxins such as pesticides and mercury can enter food chains from farming and factories.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Toxins accumulate and become more concentrated as they move up a food chain</a:t>
            </a:r>
            <a:r>
              <a:rPr lang="en-GB" sz="2400">
                <a:latin typeface="Comic Sans MS" panose="030F0702030302020204" pitchFamily="66" charset="0"/>
              </a:rPr>
              <a:t>. 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This can lead to organisms higher up the food chain becoming poisoned and dying.</a:t>
            </a:r>
          </a:p>
          <a:p>
            <a:pPr marL="18900">
              <a:buSzPct val="110000"/>
              <a:defRPr/>
            </a:pPr>
            <a:endParaRPr lang="en-GB" sz="1000" b="1" dirty="0">
              <a:latin typeface="Comic Sans MS" panose="030F0702030302020204" pitchFamily="66" charset="0"/>
            </a:endParaRPr>
          </a:p>
          <a:p>
            <a:pPr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49008" y="667727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6169</TotalTime>
  <Words>166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490</cp:revision>
  <cp:lastPrinted>2016-09-29T14:32:46Z</cp:lastPrinted>
  <dcterms:created xsi:type="dcterms:W3CDTF">2014-09-06T19:55:35Z</dcterms:created>
  <dcterms:modified xsi:type="dcterms:W3CDTF">2021-03-28T16:38:04Z</dcterms:modified>
</cp:coreProperties>
</file>