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pU7Xpd5zu/SleJG9YQOjg==" hashData="hny8RMstlw/ufCuBmk6Q0E+qPUqv3go5eZWsZp58EKV6ALCvO+3fB1F2Jo65L0/ofUTGj0NkGtyUcaanctNdJ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1548" y="4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C57F35F-71DB-4CF9-813E-C3FA75004E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55" y="2167356"/>
            <a:ext cx="1325646" cy="159032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180480" y="5013176"/>
            <a:ext cx="8712000" cy="16482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sort of energy is needed to keep the fire going?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Before the bullet leaves the gun at high speed what sort of energy store was inside the bullet?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did the energy come from to stretch the elastic band?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Write down then match the following energy stores to the pictures. </a:t>
            </a:r>
            <a:r>
              <a:rPr lang="en-GB" b="1" i="1" dirty="0">
                <a:latin typeface="Comic Sans MS" panose="030F0702030302020204" pitchFamily="66" charset="0"/>
              </a:rPr>
              <a:t>Magnetic potential energy, chemical potential energy, gravitational potential energy, elastic potential energy, nuclear energy, thermal (heat) energy, kinetic energy and electric potential energy.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ENERGY STORES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57657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7" name="Picture 6" descr="A picture containing sky, wire&#10;&#10;Description automatically generated">
            <a:extLst>
              <a:ext uri="{FF2B5EF4-FFF2-40B4-BE49-F238E27FC236}">
                <a16:creationId xmlns:a16="http://schemas.microsoft.com/office/drawing/2014/main" id="{610953F1-8C0E-401A-905A-BF6F083BE5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76" y="3643533"/>
            <a:ext cx="1810428" cy="1284224"/>
          </a:xfrm>
          <a:prstGeom prst="rect">
            <a:avLst/>
          </a:prstGeom>
        </p:spPr>
      </p:pic>
      <p:pic>
        <p:nvPicPr>
          <p:cNvPr id="11" name="Picture 10" descr="Diagram, arrow&#10;&#10;Description automatically generated">
            <a:extLst>
              <a:ext uri="{FF2B5EF4-FFF2-40B4-BE49-F238E27FC236}">
                <a16:creationId xmlns:a16="http://schemas.microsoft.com/office/drawing/2014/main" id="{3FA73835-5D9D-4077-ADA8-7968D9CCF2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660" y="2343281"/>
            <a:ext cx="2336748" cy="117388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E6A9D61-811B-4458-ABFB-32F3378B80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814" y="2276872"/>
            <a:ext cx="1101350" cy="1224542"/>
          </a:xfrm>
          <a:prstGeom prst="rect">
            <a:avLst/>
          </a:prstGeom>
        </p:spPr>
      </p:pic>
      <p:pic>
        <p:nvPicPr>
          <p:cNvPr id="27" name="Picture 26" descr="Diagram&#10;&#10;Description automatically generated">
            <a:extLst>
              <a:ext uri="{FF2B5EF4-FFF2-40B4-BE49-F238E27FC236}">
                <a16:creationId xmlns:a16="http://schemas.microsoft.com/office/drawing/2014/main" id="{B05AA6E4-B1B6-47E0-9966-EFBCE93932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332" y="2300679"/>
            <a:ext cx="1733095" cy="120032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1A3374B-D969-42C2-B1C4-C36DABBBBC1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254" y="3669954"/>
            <a:ext cx="1810428" cy="1206952"/>
          </a:xfrm>
          <a:prstGeom prst="rect">
            <a:avLst/>
          </a:prstGeom>
        </p:spPr>
      </p:pic>
      <p:pic>
        <p:nvPicPr>
          <p:cNvPr id="31" name="Picture 30" descr="A picture containing dark, star, orange, half&#10;&#10;Description automatically generated">
            <a:extLst>
              <a:ext uri="{FF2B5EF4-FFF2-40B4-BE49-F238E27FC236}">
                <a16:creationId xmlns:a16="http://schemas.microsoft.com/office/drawing/2014/main" id="{947FE394-8B93-4B27-8E1B-364802A7F6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30123"/>
            <a:ext cx="1311045" cy="131104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2740E16B-1A9F-4956-90DC-E6352FB742E0}"/>
              </a:ext>
            </a:extLst>
          </p:cNvPr>
          <p:cNvSpPr txBox="1"/>
          <p:nvPr/>
        </p:nvSpPr>
        <p:spPr>
          <a:xfrm>
            <a:off x="398874" y="2133138"/>
            <a:ext cx="644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A.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1A5EE1-688E-460C-9E85-758FEDC417F2}"/>
              </a:ext>
            </a:extLst>
          </p:cNvPr>
          <p:cNvSpPr txBox="1"/>
          <p:nvPr/>
        </p:nvSpPr>
        <p:spPr>
          <a:xfrm>
            <a:off x="2441826" y="2155297"/>
            <a:ext cx="522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B.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E2114F-6595-44B3-AC5B-C0BBB1765585}"/>
              </a:ext>
            </a:extLst>
          </p:cNvPr>
          <p:cNvSpPr txBox="1"/>
          <p:nvPr/>
        </p:nvSpPr>
        <p:spPr>
          <a:xfrm>
            <a:off x="6201228" y="2099495"/>
            <a:ext cx="49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D.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8D146F8-8992-43EC-BABD-49D6370972D6}"/>
              </a:ext>
            </a:extLst>
          </p:cNvPr>
          <p:cNvSpPr txBox="1"/>
          <p:nvPr/>
        </p:nvSpPr>
        <p:spPr>
          <a:xfrm>
            <a:off x="4039370" y="2155298"/>
            <a:ext cx="49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66D8D46-1649-4EEA-938A-F445C879346A}"/>
              </a:ext>
            </a:extLst>
          </p:cNvPr>
          <p:cNvSpPr txBox="1"/>
          <p:nvPr/>
        </p:nvSpPr>
        <p:spPr>
          <a:xfrm>
            <a:off x="2543112" y="3562086"/>
            <a:ext cx="522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F.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146A57F-87AF-41B2-A75C-379F29792CB3}"/>
              </a:ext>
            </a:extLst>
          </p:cNvPr>
          <p:cNvSpPr txBox="1"/>
          <p:nvPr/>
        </p:nvSpPr>
        <p:spPr>
          <a:xfrm>
            <a:off x="359603" y="3563724"/>
            <a:ext cx="471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DFD240-0A1A-407E-9923-F244EBD26DF8}"/>
              </a:ext>
            </a:extLst>
          </p:cNvPr>
          <p:cNvSpPr txBox="1"/>
          <p:nvPr/>
        </p:nvSpPr>
        <p:spPr>
          <a:xfrm>
            <a:off x="4250185" y="3531195"/>
            <a:ext cx="609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G.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99540F2-3CBE-4F61-A6E4-0013CFAEA652}"/>
              </a:ext>
            </a:extLst>
          </p:cNvPr>
          <p:cNvSpPr txBox="1"/>
          <p:nvPr/>
        </p:nvSpPr>
        <p:spPr>
          <a:xfrm>
            <a:off x="6383858" y="3573016"/>
            <a:ext cx="493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H.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34F72A-2BF7-4C63-BF3F-617E3E9A04A1}"/>
              </a:ext>
            </a:extLst>
          </p:cNvPr>
          <p:cNvSpPr txBox="1"/>
          <p:nvPr/>
        </p:nvSpPr>
        <p:spPr>
          <a:xfrm>
            <a:off x="-2433426" y="1085993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CF20D-88C8-4057-80B2-E2872BA4F384}"/>
              </a:ext>
            </a:extLst>
          </p:cNvPr>
          <p:cNvSpPr txBox="1"/>
          <p:nvPr/>
        </p:nvSpPr>
        <p:spPr>
          <a:xfrm>
            <a:off x="9213986" y="2406171"/>
            <a:ext cx="1619784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omic Sans MS" panose="030F0702030302020204" pitchFamily="66" charset="0"/>
              </a:rPr>
              <a:t>Magnetic potential energy</a:t>
            </a:r>
            <a:endParaRPr lang="en-GB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73AAD5-5E70-43F3-A146-69D9DDDF4994}"/>
              </a:ext>
            </a:extLst>
          </p:cNvPr>
          <p:cNvSpPr txBox="1"/>
          <p:nvPr/>
        </p:nvSpPr>
        <p:spPr>
          <a:xfrm>
            <a:off x="-1856983" y="2210175"/>
            <a:ext cx="1619784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omic Sans MS" panose="030F0702030302020204" pitchFamily="66" charset="0"/>
              </a:rPr>
              <a:t>Gravitational potential energy</a:t>
            </a:r>
            <a:endParaRPr lang="en-GB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9AC570-AF5C-4166-9052-63D2BA2924D1}"/>
              </a:ext>
            </a:extLst>
          </p:cNvPr>
          <p:cNvSpPr txBox="1"/>
          <p:nvPr/>
        </p:nvSpPr>
        <p:spPr>
          <a:xfrm>
            <a:off x="9237085" y="3339849"/>
            <a:ext cx="1619784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omic Sans MS" panose="030F0702030302020204" pitchFamily="66" charset="0"/>
              </a:rPr>
              <a:t>Elastic potential energy</a:t>
            </a:r>
            <a:endParaRPr lang="en-GB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94A30E-3391-480E-B2D7-89260C2243AD}"/>
              </a:ext>
            </a:extLst>
          </p:cNvPr>
          <p:cNvSpPr txBox="1"/>
          <p:nvPr/>
        </p:nvSpPr>
        <p:spPr>
          <a:xfrm>
            <a:off x="9237085" y="4190440"/>
            <a:ext cx="1619784" cy="276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omic Sans MS" panose="030F0702030302020204" pitchFamily="66" charset="0"/>
              </a:rPr>
              <a:t>Nuclear energy</a:t>
            </a:r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844641-8529-4BA1-AFE1-D94CEB6B9D6B}"/>
              </a:ext>
            </a:extLst>
          </p:cNvPr>
          <p:cNvSpPr txBox="1"/>
          <p:nvPr/>
        </p:nvSpPr>
        <p:spPr>
          <a:xfrm>
            <a:off x="-1836424" y="2870234"/>
            <a:ext cx="1619784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omic Sans MS" panose="030F0702030302020204" pitchFamily="66" charset="0"/>
              </a:rPr>
              <a:t>Thermal (heat) energy</a:t>
            </a:r>
            <a:endParaRPr lang="en-GB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A4C85B-19D9-4135-9681-47AF638167C8}"/>
              </a:ext>
            </a:extLst>
          </p:cNvPr>
          <p:cNvSpPr txBox="1"/>
          <p:nvPr/>
        </p:nvSpPr>
        <p:spPr>
          <a:xfrm>
            <a:off x="9213986" y="4736177"/>
            <a:ext cx="1619784" cy="276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omic Sans MS" panose="030F0702030302020204" pitchFamily="66" charset="0"/>
              </a:rPr>
              <a:t>Kinetic energy</a:t>
            </a:r>
            <a:endParaRPr lang="en-GB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D54682-AE58-40F9-9625-4A99FDDCBC57}"/>
              </a:ext>
            </a:extLst>
          </p:cNvPr>
          <p:cNvSpPr txBox="1"/>
          <p:nvPr/>
        </p:nvSpPr>
        <p:spPr>
          <a:xfrm>
            <a:off x="-1852259" y="3796022"/>
            <a:ext cx="1619784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omic Sans MS" panose="030F0702030302020204" pitchFamily="66" charset="0"/>
              </a:rPr>
              <a:t>Electric potential energy</a:t>
            </a:r>
            <a:endParaRPr lang="en-GB" sz="1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3AC94B8-FA3B-4E12-A698-3C57740F335C}"/>
              </a:ext>
            </a:extLst>
          </p:cNvPr>
          <p:cNvGrpSpPr/>
          <p:nvPr/>
        </p:nvGrpSpPr>
        <p:grpSpPr>
          <a:xfrm>
            <a:off x="2812499" y="3676578"/>
            <a:ext cx="1200328" cy="1200328"/>
            <a:chOff x="2812499" y="3676578"/>
            <a:chExt cx="1200328" cy="1200328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2F9DD8A-90AE-406A-B696-47F7ABFF45D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812499" y="3676578"/>
              <a:ext cx="1200328" cy="1200328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985EA5A-EB7A-4A77-8CD4-996737A6FB12}"/>
                </a:ext>
              </a:extLst>
            </p:cNvPr>
            <p:cNvSpPr txBox="1"/>
            <p:nvPr/>
          </p:nvSpPr>
          <p:spPr>
            <a:xfrm>
              <a:off x="3059832" y="4521403"/>
              <a:ext cx="84533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latin typeface="Comic Sans MS" panose="030F0702030302020204" pitchFamily="66" charset="0"/>
                </a:rPr>
                <a:t>Propane gas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6BE90E1-7D89-4F4E-89E3-2C090B3EA366}"/>
              </a:ext>
            </a:extLst>
          </p:cNvPr>
          <p:cNvSpPr txBox="1"/>
          <p:nvPr/>
        </p:nvSpPr>
        <p:spPr>
          <a:xfrm>
            <a:off x="-1855924" y="4623519"/>
            <a:ext cx="1619784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omic Sans MS" panose="030F0702030302020204" pitchFamily="66" charset="0"/>
              </a:rPr>
              <a:t>Chemical potential energy</a:t>
            </a:r>
            <a:endParaRPr lang="en-GB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03FCC56-034A-49C2-854C-222501871281}"/>
              </a:ext>
            </a:extLst>
          </p:cNvPr>
          <p:cNvSpPr/>
          <p:nvPr/>
        </p:nvSpPr>
        <p:spPr>
          <a:xfrm>
            <a:off x="180480" y="5013176"/>
            <a:ext cx="8712000" cy="16482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sort of energy is needed to keep the fire going?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Chemical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Before the bullet leaves the gun at high speed what sort of energy store was inside the bullet?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did the energy come from to stretch the elastic band?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ADD5CE7-D4F7-4BD2-9124-3D13493A4E6A}"/>
              </a:ext>
            </a:extLst>
          </p:cNvPr>
          <p:cNvSpPr/>
          <p:nvPr/>
        </p:nvSpPr>
        <p:spPr>
          <a:xfrm>
            <a:off x="180480" y="5013176"/>
            <a:ext cx="8712000" cy="16482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sort of energy is needed to keep the fire going?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Chemical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Before the bullet leaves the gun at high speed what sort of energy store was inside the bullet?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Chemical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did the energy come from to stretch the elastic band?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3E13B9-C595-4874-876E-01D710EE1D1E}"/>
              </a:ext>
            </a:extLst>
          </p:cNvPr>
          <p:cNvSpPr/>
          <p:nvPr/>
        </p:nvSpPr>
        <p:spPr>
          <a:xfrm>
            <a:off x="180480" y="5013176"/>
            <a:ext cx="8712000" cy="16482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sort of energy is needed to keep the fire going?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Chemical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Before the bullet leaves the gun at high speed what sort of energy store was inside the bullet?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Chemical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did the energy come from to stretch the elastic band?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Chemical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0.25555 -0.02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78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49635 -0.092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0.46476 0.05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51336 -0.063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77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022E-16 L -0.49635 0.056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26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27361 -0.0092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81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-0.23385 -0.022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1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0.28316 0.1034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49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  <p:bldP spid="28" grpId="0" animBg="1"/>
      <p:bldP spid="30" grpId="0" animBg="1"/>
      <p:bldP spid="32" grpId="0" animBg="1"/>
      <p:bldP spid="42" grpId="0" animBg="1"/>
      <p:bldP spid="24" grpId="0" animBg="1"/>
      <p:bldP spid="45" grpId="0" animBg="1"/>
      <p:bldP spid="46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2860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Energy can be stored in </a:t>
            </a:r>
            <a:r>
              <a:rPr lang="en-GB" sz="2400" b="1" dirty="0">
                <a:latin typeface="Comic Sans MS" panose="030F0702030302020204" pitchFamily="66" charset="0"/>
              </a:rPr>
              <a:t>eight</a:t>
            </a:r>
            <a:r>
              <a:rPr lang="en-GB" sz="2400" dirty="0">
                <a:latin typeface="Comic Sans MS" panose="030F0702030302020204" pitchFamily="66" charset="0"/>
              </a:rPr>
              <a:t> different ways.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eight energy stores are;</a:t>
            </a:r>
          </a:p>
          <a:p>
            <a:pPr marL="18900">
              <a:spcBef>
                <a:spcPts val="600"/>
              </a:spcBef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673200" indent="-457200">
              <a:spcBef>
                <a:spcPts val="600"/>
              </a:spcBef>
              <a:buSzPct val="110000"/>
              <a:buFont typeface="+mj-lt"/>
              <a:buAutoNum type="arabicPeriod"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GPE</a:t>
            </a:r>
            <a:r>
              <a:rPr lang="en-GB" sz="2000" dirty="0">
                <a:latin typeface="Comic Sans MS" panose="030F0702030302020204" pitchFamily="66" charset="0"/>
              </a:rPr>
              <a:t> short for? Objects have GPE due to their?</a:t>
            </a:r>
          </a:p>
          <a:p>
            <a:pPr marL="673200" indent="-457200">
              <a:spcBef>
                <a:spcPts val="600"/>
              </a:spcBef>
              <a:buSzPct val="110000"/>
              <a:buFont typeface="+mj-lt"/>
              <a:buAutoNum type="arabicPeriod"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CPE</a:t>
            </a:r>
            <a:r>
              <a:rPr lang="en-GB" sz="2000" dirty="0">
                <a:latin typeface="Comic Sans MS" panose="030F0702030302020204" pitchFamily="66" charset="0"/>
              </a:rPr>
              <a:t> short for? This store is due to?</a:t>
            </a:r>
          </a:p>
          <a:p>
            <a:pPr marL="673200" indent="-457200">
              <a:spcBef>
                <a:spcPts val="600"/>
              </a:spcBef>
              <a:buSzPct val="110000"/>
              <a:buFont typeface="+mj-lt"/>
              <a:buAutoNum type="arabicPeriod"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EPE</a:t>
            </a:r>
            <a:r>
              <a:rPr lang="en-GB" sz="2000" dirty="0">
                <a:latin typeface="Comic Sans MS" panose="030F0702030302020204" pitchFamily="66" charset="0"/>
              </a:rPr>
              <a:t> short for? This is stored by?</a:t>
            </a:r>
          </a:p>
          <a:p>
            <a:pPr marL="673200" indent="-457200">
              <a:spcBef>
                <a:spcPts val="600"/>
              </a:spcBef>
              <a:buSzPct val="110000"/>
              <a:buFont typeface="+mj-lt"/>
              <a:buAutoNum type="arabicPeriod"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Nuclear energy </a:t>
            </a:r>
            <a:r>
              <a:rPr lang="en-GB" sz="2000" dirty="0">
                <a:latin typeface="Comic Sans MS" panose="030F0702030302020204" pitchFamily="66" charset="0"/>
              </a:rPr>
              <a:t>is the energy stored by?</a:t>
            </a:r>
          </a:p>
          <a:p>
            <a:pPr marL="673200" indent="-457200">
              <a:spcBef>
                <a:spcPts val="600"/>
              </a:spcBef>
              <a:buSzPct val="110000"/>
              <a:buFont typeface="+mj-lt"/>
              <a:buAutoNum type="arabicPeriod"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MPE</a:t>
            </a:r>
            <a:r>
              <a:rPr lang="en-GB" sz="2000" dirty="0">
                <a:latin typeface="Comic Sans MS" panose="030F0702030302020204" pitchFamily="66" charset="0"/>
              </a:rPr>
              <a:t> short for? This comes from magnets                                 a _ _ _ _ _ _ _ _ g or r _ _ _ _ _ _ _ g.</a:t>
            </a:r>
          </a:p>
          <a:p>
            <a:pPr marL="673200" indent="-457200">
              <a:spcBef>
                <a:spcPts val="600"/>
              </a:spcBef>
              <a:buSzPct val="110000"/>
              <a:buFont typeface="+mj-lt"/>
              <a:buAutoNum type="arabicPeriod"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Electric potential energy</a:t>
            </a:r>
            <a:r>
              <a:rPr lang="en-GB" sz="2000" dirty="0">
                <a:latin typeface="Comic Sans MS" panose="030F0702030302020204" pitchFamily="66" charset="0"/>
              </a:rPr>
              <a:t>. This comes from charges                         a _ _ _ _ _ _ _ _ g or r _ _ _ _ _ _ _ g.</a:t>
            </a:r>
          </a:p>
          <a:p>
            <a:pPr marL="673200" indent="-457200">
              <a:spcBef>
                <a:spcPts val="600"/>
              </a:spcBef>
              <a:buSzPct val="110000"/>
              <a:buFont typeface="+mj-lt"/>
              <a:buAutoNum type="arabicPeriod"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Thermal energy </a:t>
            </a:r>
            <a:r>
              <a:rPr lang="en-GB" sz="2000" dirty="0">
                <a:latin typeface="Comic Sans MS" panose="030F0702030302020204" pitchFamily="66" charset="0"/>
              </a:rPr>
              <a:t>is increased by making objects?</a:t>
            </a:r>
          </a:p>
          <a:p>
            <a:pPr marL="673200" indent="-457200">
              <a:spcBef>
                <a:spcPts val="600"/>
              </a:spcBef>
              <a:buSzPct val="110000"/>
              <a:buFont typeface="+mj-lt"/>
              <a:buAutoNum type="arabicPeriod"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Kinetic energy </a:t>
            </a:r>
            <a:r>
              <a:rPr lang="en-GB" sz="2000" dirty="0">
                <a:latin typeface="Comic Sans MS" panose="030F0702030302020204" pitchFamily="66" charset="0"/>
              </a:rPr>
              <a:t>is the energy objects posses due to their?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423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225</cp:revision>
  <cp:lastPrinted>2016-09-29T14:32:46Z</cp:lastPrinted>
  <dcterms:created xsi:type="dcterms:W3CDTF">2014-09-06T19:55:35Z</dcterms:created>
  <dcterms:modified xsi:type="dcterms:W3CDTF">2021-03-27T10:32:26Z</dcterms:modified>
</cp:coreProperties>
</file>