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356" r:id="rId2"/>
    <p:sldId id="3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53k0vXkNI28OiWkChWhSQ==" hashData="2628OpqvMjNOr3rp9qQKDdbE4kXhR4M4+xL3ISUlcX6+ID45MI00ZSNrgvUAvEYr3AtrZ8aA+0/lg3vPppNr7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Sharp" initials="AS" lastIdx="1" clrIdx="0">
    <p:extLst>
      <p:ext uri="{19B8F6BF-5375-455C-9EA6-DF929625EA0E}">
        <p15:presenceInfo xmlns:p15="http://schemas.microsoft.com/office/powerpoint/2012/main" userId="7a612f8827154d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79F"/>
    <a:srgbClr val="E3559F"/>
    <a:srgbClr val="F1A1E7"/>
    <a:srgbClr val="F4E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0353" autoAdjust="0"/>
  </p:normalViewPr>
  <p:slideViewPr>
    <p:cSldViewPr>
      <p:cViewPr>
        <p:scale>
          <a:sx n="66" d="100"/>
          <a:sy n="66" d="100"/>
        </p:scale>
        <p:origin x="16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9211-22DE-4B58-B8E4-CD4AF08424FD}" type="datetimeFigureOut">
              <a:rPr lang="en-GB" smtClean="0"/>
              <a:t>27/03/2021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0B10-1D6E-4ED7-9A19-E964CF7F10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7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Use zoom function, matches size.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65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34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EAD8C-579F-4197-9295-2977F6A25BB9}" type="datetime1">
              <a:rPr lang="en-GB" smtClean="0">
                <a:solidFill>
                  <a:srgbClr val="000000"/>
                </a:solidFill>
              </a:rPr>
              <a:t>27/03/2021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4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A5F54-BC7C-4F8C-8687-49442D5DAA48}" type="datetime1">
              <a:rPr lang="en-GB" smtClean="0">
                <a:solidFill>
                  <a:srgbClr val="000000"/>
                </a:solidFill>
              </a:rPr>
              <a:t>27/03/2021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88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BEB11-3519-4ECA-BFE3-EF0B404FD0F6}" type="datetime1">
              <a:rPr lang="en-GB" smtClean="0">
                <a:solidFill>
                  <a:srgbClr val="000000"/>
                </a:solidFill>
              </a:rPr>
              <a:t>27/03/2021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77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4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F58BD-B30C-49BD-B9DA-614B50A75B76}" type="datetime1">
              <a:rPr lang="en-GB" smtClean="0">
                <a:solidFill>
                  <a:srgbClr val="000000"/>
                </a:solidFill>
              </a:rPr>
              <a:t>27/03/2021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0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BE91C-797C-413E-8889-61DA4147311B}" type="datetime1">
              <a:rPr lang="en-GB" smtClean="0">
                <a:solidFill>
                  <a:srgbClr val="000000"/>
                </a:solidFill>
              </a:rPr>
              <a:t>27/03/2021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7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8FF77-F639-45AA-93C7-41B950F8397A}" type="datetime1">
              <a:rPr lang="en-GB" smtClean="0">
                <a:solidFill>
                  <a:srgbClr val="000000"/>
                </a:solidFill>
              </a:rPr>
              <a:t>27/03/2021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4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38EA1-6721-4E78-B7BA-10BADB412373}" type="datetime1">
              <a:rPr lang="en-GB" smtClean="0">
                <a:solidFill>
                  <a:srgbClr val="000000"/>
                </a:solidFill>
              </a:rPr>
              <a:t>27/03/2021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95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CF0CB-B6A6-4AC2-9E34-43F826B7845D}" type="datetime1">
              <a:rPr lang="en-GB" smtClean="0">
                <a:solidFill>
                  <a:srgbClr val="000000"/>
                </a:solidFill>
              </a:rPr>
              <a:t>27/03/2021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27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7CC1D-B1AA-45F5-9699-489F89337A7B}" type="datetime1">
              <a:rPr lang="en-GB" smtClean="0">
                <a:solidFill>
                  <a:srgbClr val="000000"/>
                </a:solidFill>
              </a:rPr>
              <a:t>27/03/2021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1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8B35D-4F6F-47EC-8FCC-E7406E831836}" type="datetime1">
              <a:rPr lang="en-GB" smtClean="0">
                <a:solidFill>
                  <a:srgbClr val="000000"/>
                </a:solidFill>
              </a:rPr>
              <a:t>27/03/2021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24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1E714-B110-45C7-ACCB-6202886E7BE3}" type="datetime1">
              <a:rPr lang="en-GB" smtClean="0">
                <a:solidFill>
                  <a:srgbClr val="000000"/>
                </a:solidFill>
              </a:rPr>
              <a:t>27/03/2021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34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fld id="{1AC82CC8-390A-4C47-8A0B-039213F7A8B2}" type="datetime1">
              <a:rPr lang="en-GB" smtClean="0">
                <a:solidFill>
                  <a:srgbClr val="000000"/>
                </a:solidFill>
              </a:rPr>
              <a:t>27/03/2021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4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panose="00000500000000000000" pitchFamily="50" charset="0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OpenDyslexic" panose="00000500000000000000" pitchFamily="50" charset="0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06C698-7604-4C21-B97C-9E2C305F5A75}"/>
              </a:ext>
            </a:extLst>
          </p:cNvPr>
          <p:cNvSpPr txBox="1"/>
          <p:nvPr/>
        </p:nvSpPr>
        <p:spPr>
          <a:xfrm>
            <a:off x="251520" y="1052736"/>
            <a:ext cx="864096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DO IT NOW</a:t>
            </a:r>
            <a:r>
              <a:rPr lang="en-GB" dirty="0">
                <a:latin typeface="Comic Sans MS" panose="030F0702030302020204" pitchFamily="66" charset="0"/>
              </a:rPr>
              <a:t>; The diagram below shows three electric circuits. Look carefully to answer the following questions.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8" y="166003"/>
            <a:ext cx="8361363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Write down the date and today’s title</a:t>
            </a:r>
          </a:p>
          <a:p>
            <a:pPr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ELECTRIC CIRCUITS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F4F5C75-4E2C-4583-8D34-63EBE068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2944" y="6558318"/>
            <a:ext cx="2895600" cy="280119"/>
          </a:xfrm>
        </p:spPr>
        <p:txBody>
          <a:bodyPr/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494122-9996-4D29-9EDD-535148308762}"/>
              </a:ext>
            </a:extLst>
          </p:cNvPr>
          <p:cNvSpPr txBox="1"/>
          <p:nvPr/>
        </p:nvSpPr>
        <p:spPr>
          <a:xfrm>
            <a:off x="1475656" y="2074807"/>
            <a:ext cx="6446086" cy="118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Questions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What can the electrons do that the metal atoms can’t?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Why do the electrons move?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Why does the lamp light in </a:t>
            </a:r>
            <a:r>
              <a:rPr lang="en-GB" sz="1200" b="1" dirty="0">
                <a:latin typeface="Comic Sans MS" panose="030F0702030302020204" pitchFamily="66" charset="0"/>
              </a:rPr>
              <a:t>B</a:t>
            </a:r>
            <a:r>
              <a:rPr lang="en-GB" sz="1200" dirty="0">
                <a:latin typeface="Comic Sans MS" panose="030F0702030302020204" pitchFamily="66" charset="0"/>
              </a:rPr>
              <a:t> but not </a:t>
            </a:r>
            <a:r>
              <a:rPr lang="en-GB" sz="1200" b="1" dirty="0">
                <a:latin typeface="Comic Sans MS" panose="030F0702030302020204" pitchFamily="66" charset="0"/>
              </a:rPr>
              <a:t>C</a:t>
            </a:r>
            <a:r>
              <a:rPr lang="en-GB" sz="1200" dirty="0">
                <a:latin typeface="Comic Sans MS" panose="030F0702030302020204" pitchFamily="66" charset="0"/>
              </a:rPr>
              <a:t>?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How could the lamp in </a:t>
            </a:r>
            <a:r>
              <a:rPr lang="en-GB" sz="1200" b="1" dirty="0">
                <a:latin typeface="Comic Sans MS" panose="030F0702030302020204" pitchFamily="66" charset="0"/>
              </a:rPr>
              <a:t>B</a:t>
            </a:r>
            <a:r>
              <a:rPr lang="en-GB" sz="1200" dirty="0">
                <a:latin typeface="Comic Sans MS" panose="030F0702030302020204" pitchFamily="66" charset="0"/>
              </a:rPr>
              <a:t> be made brighter?</a:t>
            </a:r>
          </a:p>
          <a:p>
            <a:pPr marL="228600" indent="-228600">
              <a:buAutoNum type="arabicPeriod"/>
            </a:pPr>
            <a:r>
              <a:rPr lang="en-GB" sz="1200" dirty="0">
                <a:latin typeface="Comic Sans MS" panose="030F0702030302020204" pitchFamily="66" charset="0"/>
              </a:rPr>
              <a:t>In circuit </a:t>
            </a:r>
            <a:r>
              <a:rPr lang="en-GB" sz="1200" b="1" dirty="0">
                <a:latin typeface="Comic Sans MS" panose="030F0702030302020204" pitchFamily="66" charset="0"/>
              </a:rPr>
              <a:t>B</a:t>
            </a:r>
            <a:r>
              <a:rPr lang="en-GB" sz="1200" dirty="0">
                <a:latin typeface="Comic Sans MS" panose="030F0702030302020204" pitchFamily="66" charset="0"/>
              </a:rPr>
              <a:t> energy is converted to light, what happens to the energy in circuit </a:t>
            </a:r>
            <a:r>
              <a:rPr lang="en-GB" sz="1200" b="1" dirty="0">
                <a:latin typeface="Comic Sans MS" panose="030F0702030302020204" pitchFamily="66" charset="0"/>
              </a:rPr>
              <a:t>A</a:t>
            </a:r>
            <a:r>
              <a:rPr lang="en-GB" sz="1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5CA21B-62A2-4A56-AE01-DA7B3B7F6C47}"/>
              </a:ext>
            </a:extLst>
          </p:cNvPr>
          <p:cNvSpPr txBox="1"/>
          <p:nvPr/>
        </p:nvSpPr>
        <p:spPr>
          <a:xfrm>
            <a:off x="2676078" y="49218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ABF83E-2C5F-4E9A-92FF-F23E97D88796}"/>
              </a:ext>
            </a:extLst>
          </p:cNvPr>
          <p:cNvSpPr txBox="1"/>
          <p:nvPr/>
        </p:nvSpPr>
        <p:spPr>
          <a:xfrm>
            <a:off x="4512282" y="49218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B.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549248-3D5D-49E4-A62E-488E3210ABA5}"/>
              </a:ext>
            </a:extLst>
          </p:cNvPr>
          <p:cNvSpPr txBox="1"/>
          <p:nvPr/>
        </p:nvSpPr>
        <p:spPr>
          <a:xfrm>
            <a:off x="6420494" y="49218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C.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E25A8B86-5D16-4393-B287-0C72B3DA1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45" y="3321160"/>
            <a:ext cx="5363937" cy="154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E8902-7253-49AA-83CF-69DCEFB27312}"/>
              </a:ext>
            </a:extLst>
          </p:cNvPr>
          <p:cNvSpPr txBox="1"/>
          <p:nvPr/>
        </p:nvSpPr>
        <p:spPr>
          <a:xfrm>
            <a:off x="1491237" y="2074807"/>
            <a:ext cx="6300702" cy="43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Answers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Move.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F97AB-BB70-4C17-9963-CCC50F5CFF1E}"/>
              </a:ext>
            </a:extLst>
          </p:cNvPr>
          <p:cNvSpPr txBox="1"/>
          <p:nvPr/>
        </p:nvSpPr>
        <p:spPr>
          <a:xfrm>
            <a:off x="1491237" y="2092850"/>
            <a:ext cx="6300702" cy="57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Answers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Move.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Repelled by the negative terminal, attracted to the positive terminal.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46D3F-14A8-40AE-97AC-8C2B6F50FFCC}"/>
              </a:ext>
            </a:extLst>
          </p:cNvPr>
          <p:cNvSpPr txBox="1"/>
          <p:nvPr/>
        </p:nvSpPr>
        <p:spPr>
          <a:xfrm>
            <a:off x="1475656" y="2074807"/>
            <a:ext cx="6325822" cy="97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Answers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Move.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Repelled by the negative terminal, attracted to the positive terminal.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C has a gap in the circuit, it is not complete.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Add another battery. Use a higher voltage battery. This makes the current bigger.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A98060-26BE-4AD0-B221-751A1D7A297B}"/>
              </a:ext>
            </a:extLst>
          </p:cNvPr>
          <p:cNvSpPr txBox="1"/>
          <p:nvPr/>
        </p:nvSpPr>
        <p:spPr>
          <a:xfrm>
            <a:off x="1475656" y="2092850"/>
            <a:ext cx="6439544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Answers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Move.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Repelled by the negative terminal, attracted to the positive terminal.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C has a gap in the circuit, it is not complete.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Add another battery. Use a higher voltage battery. This makes the current bigger.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Converted to heat, just ends up heating the wire and battery.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6211F3-9306-4CA1-9EFC-28510844FCD5}"/>
              </a:ext>
            </a:extLst>
          </p:cNvPr>
          <p:cNvSpPr txBox="1"/>
          <p:nvPr/>
        </p:nvSpPr>
        <p:spPr>
          <a:xfrm>
            <a:off x="1475656" y="2074807"/>
            <a:ext cx="6300702" cy="79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Answers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Move.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Repelled by the negative terminal, attracted to the positive terminal.</a:t>
            </a:r>
          </a:p>
          <a:p>
            <a:pPr marL="228600" indent="-228600">
              <a:buAutoNum type="arabicPeriod"/>
            </a:pPr>
            <a:r>
              <a:rPr lang="en-GB" sz="1200" i="1" dirty="0">
                <a:latin typeface="Comic Sans MS" panose="030F0702030302020204" pitchFamily="66" charset="0"/>
              </a:rPr>
              <a:t>C has a gap in the circuit, it is not complete. No current can flow.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B4351-C119-422D-B8BE-F6F0F6F7A516}"/>
              </a:ext>
            </a:extLst>
          </p:cNvPr>
          <p:cNvSpPr txBox="1"/>
          <p:nvPr/>
        </p:nvSpPr>
        <p:spPr>
          <a:xfrm>
            <a:off x="-2700808" y="2380850"/>
            <a:ext cx="2462720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Use zoom function in slide show.</a:t>
            </a:r>
          </a:p>
        </p:txBody>
      </p:sp>
    </p:spTree>
    <p:extLst>
      <p:ext uri="{BB962C8B-B14F-4D97-AF65-F5344CB8AC3E}">
        <p14:creationId xmlns:p14="http://schemas.microsoft.com/office/powerpoint/2010/main" val="448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9" y="124172"/>
            <a:ext cx="8361363" cy="58785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u="sng" dirty="0">
                <a:latin typeface="Comic Sans MS" panose="030F0702030302020204" pitchFamily="66" charset="0"/>
              </a:rPr>
              <a:t>SUMMARY</a:t>
            </a: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Electric circuits allow energy to be transferred through the flow of an electric current.</a:t>
            </a: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In </a:t>
            </a:r>
            <a:r>
              <a:rPr lang="en-GB" sz="2400">
                <a:latin typeface="Comic Sans MS" panose="030F0702030302020204" pitchFamily="66" charset="0"/>
              </a:rPr>
              <a:t>a metal, </a:t>
            </a:r>
            <a:r>
              <a:rPr lang="en-GB" sz="2400" dirty="0">
                <a:latin typeface="Comic Sans MS" panose="030F0702030302020204" pitchFamily="66" charset="0"/>
              </a:rPr>
              <a:t>electrons (carrying a negative charge) can flow like water in a pipe. This is the electric current.</a:t>
            </a: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Voltage tells us how much energy/push the electric current has. Voltage is measured in volts using a voltmeter.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The size of the electric current tells us how much charge is flowing per second. It is measured in amps by an ammeter.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Resistance tells us how easy or difficult it is for the current to flow. Bigger resistance, smaller current and vice versa. Resistance is measured in ohms.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2665D-AF79-4AB4-96C3-4D43143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4992" y="6605265"/>
            <a:ext cx="2895600" cy="280119"/>
          </a:xfrm>
        </p:spPr>
        <p:txBody>
          <a:bodyPr/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</p:spTree>
    <p:extLst>
      <p:ext uri="{BB962C8B-B14F-4D97-AF65-F5344CB8AC3E}">
        <p14:creationId xmlns:p14="http://schemas.microsoft.com/office/powerpoint/2010/main" val="2700102017"/>
      </p:ext>
    </p:extLst>
  </p:cSld>
  <p:clrMapOvr>
    <a:masterClrMapping/>
  </p:clrMapOvr>
</p:sld>
</file>

<file path=ppt/theme/theme1.xml><?xml version="1.0" encoding="utf-8"?>
<a:theme xmlns:a="http://schemas.openxmlformats.org/drawingml/2006/main" name="Lab safety &amp; apparatu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7142</TotalTime>
  <Words>382</Words>
  <Application>Microsoft Office PowerPoint</Application>
  <PresentationFormat>On-screen Show (4:3)</PresentationFormat>
  <Paragraphs>48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OpenDyslexic</vt:lpstr>
      <vt:lpstr>Lab safety &amp; apparatus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</dc:title>
  <dc:creator>Simon Cox</dc:creator>
  <cp:lastModifiedBy>Amanda Sharp</cp:lastModifiedBy>
  <cp:revision>585</cp:revision>
  <cp:lastPrinted>2016-09-29T14:32:46Z</cp:lastPrinted>
  <dcterms:created xsi:type="dcterms:W3CDTF">2014-09-06T19:55:35Z</dcterms:created>
  <dcterms:modified xsi:type="dcterms:W3CDTF">2021-03-27T10:05:03Z</dcterms:modified>
</cp:coreProperties>
</file>