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png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56" r:id="rId2"/>
    <p:sldId id="36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CfyZwZudrIt3nwrJZeisw==" hashData="cUFRNe8ymCvthfYHdD1DIBtGAcSZQTusdHbvvaQTQ4SnfS972yrjiWpU3WPBWZgR2OSvh047zm/6nPqFqxTKJ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F79F"/>
    <a:srgbClr val="E3559F"/>
    <a:srgbClr val="F1A1E7"/>
    <a:srgbClr val="F4E1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15" autoAdjust="0"/>
    <p:restoredTop sz="94249" autoAdjust="0"/>
  </p:normalViewPr>
  <p:slideViewPr>
    <p:cSldViewPr>
      <p:cViewPr varScale="1">
        <p:scale>
          <a:sx n="68" d="100"/>
          <a:sy n="68" d="100"/>
        </p:scale>
        <p:origin x="154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29211-22DE-4B58-B8E4-CD4AF08424FD}" type="datetimeFigureOut">
              <a:rPr lang="en-GB" smtClean="0"/>
              <a:t>28/03/2021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C0B10-1D6E-4ED7-9A19-E964CF7F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977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Answers appear in slide show.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657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CC0B10-1D6E-4ED7-9A19-E964CF7F10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834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7EAD8C-579F-4197-9295-2977F6A25BB9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9412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A5F54-BC7C-4F8C-8687-49442D5DAA48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9882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BEB11-3519-4ECA-BFE3-EF0B404FD0F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7770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240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DF58BD-B30C-49BD-B9DA-614B50A75B7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70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EBE91C-797C-413E-8889-61DA4147311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1731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8FF77-F639-45AA-93C7-41B950F8397A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54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38EA1-6721-4E78-B7BA-10BADB41237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7395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ECF0CB-B6A6-4AC2-9E34-43F826B7845D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5827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67CC1D-B1AA-45F5-9699-489F89337A7B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951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18B35D-4F6F-47EC-8FCC-E7406E831836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2824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1E714-B110-45C7-ACCB-6202886E7BE3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634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fld id="{1AC82CC8-390A-4C47-8A0B-039213F7A8B2}" type="datetime1">
              <a:rPr lang="en-GB" smtClean="0">
                <a:solidFill>
                  <a:srgbClr val="000000"/>
                </a:solidFill>
              </a:rPr>
              <a:t>28/03/2021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r>
              <a:rPr lang="en-GB" dirty="0">
                <a:solidFill>
                  <a:srgbClr val="000000"/>
                </a:solidFill>
              </a:rPr>
              <a:t>© B+W Pubs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5E0B86E-4CDE-4C30-9A58-9B673129841B}" type="slidenum">
              <a:rPr lang="en-GB" smtClean="0">
                <a:solidFill>
                  <a:srgbClr val="000000"/>
                </a:solidFill>
                <a:latin typeface="Arial"/>
              </a:rPr>
              <a:pPr/>
              <a:t>‹#›</a:t>
            </a:fld>
            <a:endParaRPr lang="en-GB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40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panose="00000500000000000000" pitchFamily="50" charset="0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OpenDyslexic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OpenDyslexic" panose="00000500000000000000" pitchFamily="50" charset="0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OpenDyslexic" panose="00000500000000000000" pitchFamily="50" charset="0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0606C698-7604-4C21-B97C-9E2C305F5A75}"/>
              </a:ext>
            </a:extLst>
          </p:cNvPr>
          <p:cNvSpPr txBox="1"/>
          <p:nvPr/>
        </p:nvSpPr>
        <p:spPr>
          <a:xfrm>
            <a:off x="391318" y="1003365"/>
            <a:ext cx="8361363" cy="64633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DO IT NOW; </a:t>
            </a:r>
            <a:r>
              <a:rPr lang="en-GB" dirty="0">
                <a:latin typeface="Comic Sans MS" panose="030F0702030302020204" pitchFamily="66" charset="0"/>
              </a:rPr>
              <a:t>The things below are good at keeping us warm. Write down what you think they all have in common.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16632"/>
            <a:ext cx="8361363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>
                <a:latin typeface="Comic Sans MS" panose="030F0702030302020204" pitchFamily="66" charset="0"/>
              </a:rPr>
              <a:t>Write down the date and today’s title</a:t>
            </a:r>
          </a:p>
          <a:p>
            <a:pPr>
              <a:defRPr/>
            </a:pPr>
            <a:r>
              <a:rPr lang="en-GB" sz="2400" b="1" dirty="0">
                <a:latin typeface="Comic Sans MS" panose="030F0702030302020204" pitchFamily="66" charset="0"/>
              </a:rPr>
              <a:t>INSULATORS AND INSULATION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969363" y="6601308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C019B1-1A47-4261-B4D5-040B5E6F2D43}"/>
              </a:ext>
            </a:extLst>
          </p:cNvPr>
          <p:cNvSpPr/>
          <p:nvPr/>
        </p:nvSpPr>
        <p:spPr>
          <a:xfrm>
            <a:off x="0" y="5078696"/>
            <a:ext cx="9144000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air can’t move , what is another way of describing this?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this helps?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14AF4A-3B46-4651-8F72-C4BD2393C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475" y="1729439"/>
            <a:ext cx="2327184" cy="1551456"/>
          </a:xfrm>
          <a:prstGeom prst="rect">
            <a:avLst/>
          </a:prstGeom>
        </p:spPr>
      </p:pic>
      <p:pic>
        <p:nvPicPr>
          <p:cNvPr id="11" name="Picture 10" descr="A picture containing diagram&#10;&#10;Description automatically generated">
            <a:extLst>
              <a:ext uri="{FF2B5EF4-FFF2-40B4-BE49-F238E27FC236}">
                <a16:creationId xmlns:a16="http://schemas.microsoft.com/office/drawing/2014/main" id="{58D1F53A-5C80-465D-93DE-080C3C3F14D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237"/>
          <a:stretch/>
        </p:blipFill>
        <p:spPr>
          <a:xfrm>
            <a:off x="2877618" y="3398650"/>
            <a:ext cx="1945063" cy="1324056"/>
          </a:xfrm>
          <a:prstGeom prst="rect">
            <a:avLst/>
          </a:prstGeom>
        </p:spPr>
      </p:pic>
      <p:pic>
        <p:nvPicPr>
          <p:cNvPr id="15" name="Picture 14" descr="A picture containing person&#10;&#10;Description automatically generated">
            <a:extLst>
              <a:ext uri="{FF2B5EF4-FFF2-40B4-BE49-F238E27FC236}">
                <a16:creationId xmlns:a16="http://schemas.microsoft.com/office/drawing/2014/main" id="{A31A7BED-1D0B-4392-8E73-B80D3A665A5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601" y="1649697"/>
            <a:ext cx="1858277" cy="2787416"/>
          </a:xfrm>
          <a:prstGeom prst="rect">
            <a:avLst/>
          </a:prstGeom>
        </p:spPr>
      </p:pic>
      <p:pic>
        <p:nvPicPr>
          <p:cNvPr id="17" name="Picture 16" descr="A close up of a plant&#10;&#10;Description automatically generated with medium confidence">
            <a:extLst>
              <a:ext uri="{FF2B5EF4-FFF2-40B4-BE49-F238E27FC236}">
                <a16:creationId xmlns:a16="http://schemas.microsoft.com/office/drawing/2014/main" id="{046B3027-928A-474B-99F8-EAC37698CBF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363" y="3573016"/>
            <a:ext cx="893846" cy="6703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8109385-7169-411B-810A-A7BF76453F73}"/>
              </a:ext>
            </a:extLst>
          </p:cNvPr>
          <p:cNvSpPr txBox="1"/>
          <p:nvPr/>
        </p:nvSpPr>
        <p:spPr>
          <a:xfrm>
            <a:off x="702972" y="4643844"/>
            <a:ext cx="1708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Double glazing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14FE2E-14BA-4288-81F6-33460881D430}"/>
              </a:ext>
            </a:extLst>
          </p:cNvPr>
          <p:cNvSpPr txBox="1"/>
          <p:nvPr/>
        </p:nvSpPr>
        <p:spPr>
          <a:xfrm>
            <a:off x="3525391" y="3235631"/>
            <a:ext cx="209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Loft insulation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0341934-C9F5-4A68-BA0C-B4A54C2F119F}"/>
              </a:ext>
            </a:extLst>
          </p:cNvPr>
          <p:cNvSpPr txBox="1"/>
          <p:nvPr/>
        </p:nvSpPr>
        <p:spPr>
          <a:xfrm>
            <a:off x="4469386" y="4428441"/>
            <a:ext cx="2093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Duvet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B90BCEE-279B-43C5-BF81-90BB986585B1}"/>
              </a:ext>
            </a:extLst>
          </p:cNvPr>
          <p:cNvSpPr txBox="1"/>
          <p:nvPr/>
        </p:nvSpPr>
        <p:spPr>
          <a:xfrm>
            <a:off x="6414449" y="4455678"/>
            <a:ext cx="2365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Down stuffed coat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39885CB-22CA-4B4E-9B45-DD82E4CC0D64}"/>
              </a:ext>
            </a:extLst>
          </p:cNvPr>
          <p:cNvSpPr txBox="1"/>
          <p:nvPr/>
        </p:nvSpPr>
        <p:spPr>
          <a:xfrm>
            <a:off x="3506887" y="4103204"/>
            <a:ext cx="489049" cy="307777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air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58EC6DC-D79C-4F56-B938-80D905D57F09}"/>
              </a:ext>
            </a:extLst>
          </p:cNvPr>
          <p:cNvSpPr txBox="1"/>
          <p:nvPr/>
        </p:nvSpPr>
        <p:spPr>
          <a:xfrm>
            <a:off x="4474465" y="2288775"/>
            <a:ext cx="457575" cy="307777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air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EE4C0FC-FCAC-40FB-960B-2DAF1D1F51AD}"/>
              </a:ext>
            </a:extLst>
          </p:cNvPr>
          <p:cNvSpPr txBox="1"/>
          <p:nvPr/>
        </p:nvSpPr>
        <p:spPr>
          <a:xfrm>
            <a:off x="7441006" y="3165441"/>
            <a:ext cx="492416" cy="307777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omic Sans MS" panose="030F0702030302020204" pitchFamily="66" charset="0"/>
              </a:rPr>
              <a:t>air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868C272E-3B0A-4CFA-9BCF-7E2DAC3516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16" y="1705432"/>
            <a:ext cx="2359556" cy="303119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9AA0D6E-9C63-4D6C-B23C-935F34DFEB88}"/>
              </a:ext>
            </a:extLst>
          </p:cNvPr>
          <p:cNvSpPr txBox="1"/>
          <p:nvPr/>
        </p:nvSpPr>
        <p:spPr>
          <a:xfrm>
            <a:off x="1529591" y="2792645"/>
            <a:ext cx="450122" cy="276999"/>
          </a:xfrm>
          <a:prstGeom prst="rect">
            <a:avLst/>
          </a:prstGeom>
          <a:solidFill>
            <a:srgbClr val="0070C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GB" sz="1200" b="1" dirty="0">
                <a:latin typeface="Comic Sans MS" panose="030F0702030302020204" pitchFamily="66" charset="0"/>
              </a:rPr>
              <a:t>air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8ECAFAC-8E5F-445B-B6F2-C1677A117742}"/>
              </a:ext>
            </a:extLst>
          </p:cNvPr>
          <p:cNvSpPr/>
          <p:nvPr/>
        </p:nvSpPr>
        <p:spPr>
          <a:xfrm>
            <a:off x="8982" y="5078696"/>
            <a:ext cx="9144000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air can’t move , what is another way of describing this?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Trapped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this helps?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A46B69F-1004-4FFF-BF57-E6398063AA73}"/>
              </a:ext>
            </a:extLst>
          </p:cNvPr>
          <p:cNvSpPr/>
          <p:nvPr/>
        </p:nvSpPr>
        <p:spPr>
          <a:xfrm>
            <a:off x="0" y="5080522"/>
            <a:ext cx="9144000" cy="1518656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71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b="1" u="sng" dirty="0">
                <a:solidFill>
                  <a:srgbClr val="000000"/>
                </a:solidFill>
                <a:latin typeface="Comic Sans MS" panose="030F0702030302020204" pitchFamily="66" charset="0"/>
              </a:rPr>
              <a:t>Stretch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The air can’t move , what is another way of describing this?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Trapped air.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omic Sans MS" panose="030F0702030302020204" pitchFamily="66" charset="0"/>
              </a:rPr>
              <a:t>Why do you think this helps? </a:t>
            </a:r>
            <a:r>
              <a:rPr lang="en-GB" sz="2000" b="1" dirty="0">
                <a:solidFill>
                  <a:srgbClr val="000000"/>
                </a:solidFill>
                <a:latin typeface="Comic Sans MS" panose="030F0702030302020204" pitchFamily="66" charset="0"/>
              </a:rPr>
              <a:t>Air is a really good insulator, this reduces heat loss.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1C5184F-28A0-4C12-961A-50A155DFCF29}"/>
              </a:ext>
            </a:extLst>
          </p:cNvPr>
          <p:cNvSpPr txBox="1"/>
          <p:nvPr/>
        </p:nvSpPr>
        <p:spPr>
          <a:xfrm>
            <a:off x="-2628800" y="2816989"/>
            <a:ext cx="2232248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Sequence on click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in slide show.</a:t>
            </a:r>
          </a:p>
        </p:txBody>
      </p:sp>
    </p:spTree>
    <p:extLst>
      <p:ext uri="{BB962C8B-B14F-4D97-AF65-F5344CB8AC3E}">
        <p14:creationId xmlns:p14="http://schemas.microsoft.com/office/powerpoint/2010/main" val="4482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26" grpId="0" animBg="1"/>
      <p:bldP spid="28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45E723D2-1B76-40A2-803B-8BBF4AA9D5A5}"/>
              </a:ext>
            </a:extLst>
          </p:cNvPr>
          <p:cNvSpPr txBox="1"/>
          <p:nvPr/>
        </p:nvSpPr>
        <p:spPr>
          <a:xfrm>
            <a:off x="391319" y="124172"/>
            <a:ext cx="8361363" cy="492442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GB" sz="2400" u="sng" dirty="0">
                <a:latin typeface="Comic Sans MS" panose="030F0702030302020204" pitchFamily="66" charset="0"/>
              </a:rPr>
              <a:t>SUMMARY</a:t>
            </a:r>
            <a:endParaRPr lang="en-GB" sz="24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Insulators are poor conductors of heat, they don’t allow heat to flow through them very well.</a:t>
            </a:r>
          </a:p>
          <a:p>
            <a:pPr marL="18900">
              <a:buSzPct val="110000"/>
              <a:defRPr/>
            </a:pPr>
            <a:endParaRPr lang="en-GB" sz="900" dirty="0">
              <a:latin typeface="Comic Sans MS" panose="030F0702030302020204" pitchFamily="66" charset="0"/>
            </a:endParaRPr>
          </a:p>
          <a:p>
            <a:pPr marL="342900" indent="-3240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Good conductors of heat allow heat to flow through them easily, metals are good conductors of heat.</a:t>
            </a:r>
          </a:p>
          <a:p>
            <a:pPr marL="18900">
              <a:buSzPct val="110000"/>
              <a:defRPr/>
            </a:pPr>
            <a:endParaRPr lang="en-GB" sz="1000" b="1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Oven gloves and frying pan handles are made from insulators.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Our houses are insulated to reduce heat loss.</a:t>
            </a:r>
          </a:p>
          <a:p>
            <a:pPr>
              <a:buSzPct val="110000"/>
              <a:defRPr/>
            </a:pPr>
            <a:endParaRPr lang="en-GB" sz="1000" dirty="0">
              <a:latin typeface="Comic Sans MS" panose="030F0702030302020204" pitchFamily="66" charset="0"/>
            </a:endParaRPr>
          </a:p>
          <a:p>
            <a:pPr marL="342900" indent="-342900">
              <a:buSzPct val="110000"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latin typeface="Comic Sans MS" panose="030F0702030302020204" pitchFamily="66" charset="0"/>
              </a:rPr>
              <a:t>Cavity wall insulation, loft insulation and double glazing all trap air which is a great insulator.</a:t>
            </a:r>
          </a:p>
          <a:p>
            <a:pPr>
              <a:buSzPct val="110000"/>
              <a:defRPr/>
            </a:pP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2665D-AF79-4AB4-96C3-4D43143EE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20272" y="6577881"/>
            <a:ext cx="2895600" cy="280119"/>
          </a:xfrm>
        </p:spPr>
        <p:txBody>
          <a:bodyPr/>
          <a:lstStyle/>
          <a:p>
            <a:r>
              <a:rPr lang="en-GB" sz="800" dirty="0">
                <a:solidFill>
                  <a:schemeClr val="bg1">
                    <a:lumMod val="85000"/>
                  </a:schemeClr>
                </a:solidFill>
              </a:rPr>
              <a:t>nextpagescience ©</a:t>
            </a:r>
          </a:p>
        </p:txBody>
      </p:sp>
    </p:spTree>
    <p:extLst>
      <p:ext uri="{BB962C8B-B14F-4D97-AF65-F5344CB8AC3E}">
        <p14:creationId xmlns:p14="http://schemas.microsoft.com/office/powerpoint/2010/main" val="2700102017"/>
      </p:ext>
    </p:extLst>
  </p:cSld>
  <p:clrMapOvr>
    <a:masterClrMapping/>
  </p:clrMapOvr>
</p:sld>
</file>

<file path=ppt/theme/theme1.xml><?xml version="1.0" encoding="utf-8"?>
<a:theme xmlns:a="http://schemas.openxmlformats.org/drawingml/2006/main" name="Lab safety &amp; apparatu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4334</TotalTime>
  <Words>223</Words>
  <Application>Microsoft Office PowerPoint</Application>
  <PresentationFormat>On-screen Show (4:3)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OpenDyslexic</vt:lpstr>
      <vt:lpstr>Lab safety &amp; apparatus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Digestion</dc:title>
  <dc:creator>Simon Cox</dc:creator>
  <cp:lastModifiedBy>Amanda Sharp</cp:lastModifiedBy>
  <cp:revision>362</cp:revision>
  <cp:lastPrinted>2016-09-29T14:32:46Z</cp:lastPrinted>
  <dcterms:created xsi:type="dcterms:W3CDTF">2014-09-06T19:55:35Z</dcterms:created>
  <dcterms:modified xsi:type="dcterms:W3CDTF">2021-03-28T09:27:28Z</dcterms:modified>
</cp:coreProperties>
</file>