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2TQdx8L1Q2y+BqYPglGFg==" hashData="NaE/zyZvYN5L+SudCOkNFL0e2y8eFm2nwNEmhMur5hKJDJG2QNIIJXKbYmYRLgsJjZbq6L0JCh6eT+BiUJWj+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>
        <p:scale>
          <a:sx n="75" d="100"/>
          <a:sy n="75" d="100"/>
        </p:scale>
        <p:origin x="1338" y="-27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2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179512" y="5306173"/>
            <a:ext cx="8712000" cy="13673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say what the energy changes are i.e. from what to what?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word is common in each energy flow?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more examples?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out the energy flows on the left hand side and then decide which picture they match to.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156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300" b="1" dirty="0">
                <a:latin typeface="Comic Sans MS" panose="030F0702030302020204" pitchFamily="66" charset="0"/>
              </a:rPr>
              <a:t>ENERGY TRANSFERS (FLOWS)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7189" y="664698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FA15C20-A5D6-4329-8F5B-C9ABFFF8CE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265" y="1758932"/>
            <a:ext cx="1669967" cy="18567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4899AE-DD93-4292-9879-33E29DCB4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812" y="3702557"/>
            <a:ext cx="1810428" cy="1206952"/>
          </a:xfrm>
          <a:prstGeom prst="rect">
            <a:avLst/>
          </a:prstGeom>
        </p:spPr>
      </p:pic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0822D900-C14B-4B8A-9F1B-D13A05D141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086" y="1796473"/>
            <a:ext cx="1176330" cy="1709280"/>
          </a:xfrm>
          <a:prstGeom prst="rect">
            <a:avLst/>
          </a:prstGeom>
        </p:spPr>
      </p:pic>
      <p:pic>
        <p:nvPicPr>
          <p:cNvPr id="26" name="Picture 25" descr="Diagram&#10;&#10;Description automatically generated">
            <a:extLst>
              <a:ext uri="{FF2B5EF4-FFF2-40B4-BE49-F238E27FC236}">
                <a16:creationId xmlns:a16="http://schemas.microsoft.com/office/drawing/2014/main" id="{125E074C-925D-4687-B306-39698B60FE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369" y="3688233"/>
            <a:ext cx="1733095" cy="12003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DA3280D-AA6A-4B9D-9C81-C5A9B49F47FB}"/>
              </a:ext>
            </a:extLst>
          </p:cNvPr>
          <p:cNvSpPr txBox="1"/>
          <p:nvPr/>
        </p:nvSpPr>
        <p:spPr>
          <a:xfrm>
            <a:off x="408225" y="1731099"/>
            <a:ext cx="4461158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Energy 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 chemical reaction forces an object to be stretched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Gravity forces an increase in speed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 chemical reaction forces the emission of heat and light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An explosion (heat) forces an object to move quickly</a:t>
            </a:r>
          </a:p>
          <a:p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A1EBB-2A54-4087-BC6B-5A9EC139485A}"/>
              </a:ext>
            </a:extLst>
          </p:cNvPr>
          <p:cNvSpPr txBox="1"/>
          <p:nvPr/>
        </p:nvSpPr>
        <p:spPr>
          <a:xfrm>
            <a:off x="8135888" y="450912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D.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6AB110-6AA3-4673-96A3-948D32408FCD}"/>
              </a:ext>
            </a:extLst>
          </p:cNvPr>
          <p:cNvSpPr txBox="1"/>
          <p:nvPr/>
        </p:nvSpPr>
        <p:spPr>
          <a:xfrm>
            <a:off x="6166593" y="4509120"/>
            <a:ext cx="627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67F0AB-E724-4636-8430-D3195F5C2202}"/>
              </a:ext>
            </a:extLst>
          </p:cNvPr>
          <p:cNvSpPr txBox="1"/>
          <p:nvPr/>
        </p:nvSpPr>
        <p:spPr>
          <a:xfrm>
            <a:off x="7015369" y="1880371"/>
            <a:ext cx="655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3B696A-40B9-43CE-ACD1-04A1574A63B2}"/>
              </a:ext>
            </a:extLst>
          </p:cNvPr>
          <p:cNvSpPr txBox="1"/>
          <p:nvPr/>
        </p:nvSpPr>
        <p:spPr>
          <a:xfrm>
            <a:off x="4990265" y="1880371"/>
            <a:ext cx="6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DE4A2C-CFCE-48CE-82C1-D72F2726728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DB947C-58B0-49EA-91B8-211BBD6DC022}"/>
              </a:ext>
            </a:extLst>
          </p:cNvPr>
          <p:cNvSpPr/>
          <p:nvPr/>
        </p:nvSpPr>
        <p:spPr>
          <a:xfrm>
            <a:off x="179512" y="5306173"/>
            <a:ext cx="8712000" cy="13673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say what the energy changes are i.e. from what to what?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Which word is common in each energy flow?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Forces are always involved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more examples?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DE296F4-265E-4B6C-B2A4-B8BFCE1F8960}"/>
              </a:ext>
            </a:extLst>
          </p:cNvPr>
          <p:cNvSpPr/>
          <p:nvPr/>
        </p:nvSpPr>
        <p:spPr>
          <a:xfrm rot="3733916">
            <a:off x="5657258" y="2137972"/>
            <a:ext cx="504056" cy="14677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37A8EB-5BA5-40D2-A626-36585EBD0F46}"/>
              </a:ext>
            </a:extLst>
          </p:cNvPr>
          <p:cNvSpPr txBox="1"/>
          <p:nvPr/>
        </p:nvSpPr>
        <p:spPr>
          <a:xfrm>
            <a:off x="408225" y="1731099"/>
            <a:ext cx="4461158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Energy 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 chemical reaction forces an object to be stretched </a:t>
            </a:r>
            <a:r>
              <a:rPr lang="en-GB" sz="2000" b="1" dirty="0">
                <a:latin typeface="Comic Sans MS" panose="030F0702030302020204" pitchFamily="66" charset="0"/>
              </a:rPr>
              <a:t>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Gravity forces an increase in speed </a:t>
            </a:r>
            <a:r>
              <a:rPr lang="en-GB" sz="2000" b="1" dirty="0">
                <a:latin typeface="Comic Sans MS" panose="030F0702030302020204" pitchFamily="66" charset="0"/>
              </a:rPr>
              <a:t>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 chemical reaction forces the emission of heat and light </a:t>
            </a:r>
            <a:r>
              <a:rPr lang="en-GB" sz="2000" b="1" dirty="0">
                <a:latin typeface="Comic Sans MS" panose="030F0702030302020204" pitchFamily="66" charset="0"/>
              </a:rPr>
              <a:t>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An explosion (heat) forces an object to move quickly </a:t>
            </a:r>
            <a:r>
              <a:rPr lang="en-GB" sz="2000" b="1" dirty="0">
                <a:latin typeface="Comic Sans MS" panose="030F0702030302020204" pitchFamily="66" charset="0"/>
              </a:rPr>
              <a:t>C</a:t>
            </a:r>
          </a:p>
          <a:p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BBB7DB-08A1-4990-90C1-5D22AC49FC0A}"/>
              </a:ext>
            </a:extLst>
          </p:cNvPr>
          <p:cNvSpPr txBox="1"/>
          <p:nvPr/>
        </p:nvSpPr>
        <p:spPr>
          <a:xfrm>
            <a:off x="408225" y="1731099"/>
            <a:ext cx="4461158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Energy 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D </a:t>
            </a:r>
            <a:r>
              <a:rPr lang="en-GB" sz="2000" dirty="0">
                <a:latin typeface="Comic Sans MS" panose="030F0702030302020204" pitchFamily="66" charset="0"/>
              </a:rPr>
              <a:t>the energy flows from chemical to elastic potential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A </a:t>
            </a:r>
            <a:r>
              <a:rPr lang="en-GB" sz="2000" dirty="0">
                <a:latin typeface="Comic Sans MS" panose="030F0702030302020204" pitchFamily="66" charset="0"/>
              </a:rPr>
              <a:t>the energy flows from GPE to kinetic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B </a:t>
            </a:r>
            <a:r>
              <a:rPr lang="en-GB" sz="2000" dirty="0">
                <a:latin typeface="Comic Sans MS" panose="030F0702030302020204" pitchFamily="66" charset="0"/>
              </a:rPr>
              <a:t>the energy flows from chemical to heat (and light)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C </a:t>
            </a:r>
            <a:r>
              <a:rPr lang="en-GB" sz="2000" dirty="0">
                <a:latin typeface="Comic Sans MS" panose="030F0702030302020204" pitchFamily="66" charset="0"/>
              </a:rPr>
              <a:t>the energy flows from chemical to heat to kinetic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2555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Energy can flow from one store to another.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Forces are involved in energy transfers.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As one store decreases another store increases.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draw energy transfer diagrams which use arrows to show the energy flow.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Examples include;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latin typeface="Comic Sans MS" panose="030F0702030302020204" pitchFamily="66" charset="0"/>
              </a:rPr>
              <a:t>Gravitational potential energy to kinetic energy for a falling object.</a:t>
            </a:r>
          </a:p>
          <a:p>
            <a:pPr marL="361800" indent="-342900"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latin typeface="Comic Sans MS" panose="030F0702030302020204" pitchFamily="66" charset="0"/>
              </a:rPr>
              <a:t>Chemical potential energy to elastic potential for a stretched object.</a:t>
            </a:r>
          </a:p>
          <a:p>
            <a:pPr marL="361800" indent="-342900"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latin typeface="Comic Sans MS" panose="030F0702030302020204" pitchFamily="66" charset="0"/>
              </a:rPr>
              <a:t>Electric potential energy to heat and light (through the flow of an electric current) for a torch.</a:t>
            </a:r>
          </a:p>
          <a:p>
            <a:pPr marL="361800" indent="-342900"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latin typeface="Comic Sans MS" panose="030F0702030302020204" pitchFamily="66" charset="0"/>
              </a:rPr>
              <a:t>Chemical potential energy to kinetic energy for a bike or car speeding up.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350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OpenDyslexic</vt:lpstr>
      <vt:lpstr>Wingdings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237</cp:revision>
  <cp:lastPrinted>2016-09-29T14:32:46Z</cp:lastPrinted>
  <dcterms:created xsi:type="dcterms:W3CDTF">2014-09-06T19:55:35Z</dcterms:created>
  <dcterms:modified xsi:type="dcterms:W3CDTF">2021-03-27T10:48:53Z</dcterms:modified>
</cp:coreProperties>
</file>