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uB3Y3R4ensJPdVGxQcw7+A==" hashData="3r+jMt2xne7ZIDKzan1FAi9awuu+TWWZzgylicSRVRjrXzqu6YwM7j9yk3khpXEbvFt0AE2s+6AJ/2GMlRhKh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249" autoAdjust="0"/>
  </p:normalViewPr>
  <p:slideViewPr>
    <p:cSldViewPr>
      <p:cViewPr varScale="1">
        <p:scale>
          <a:sx n="68" d="100"/>
          <a:sy n="68" d="100"/>
        </p:scale>
        <p:origin x="154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08/04/2021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08/04/2021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08/04/2021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08/04/2021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08/04/2021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08/04/2021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08/04/2021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08/04/2021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08/04/2021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08/04/2021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08/04/2021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08/04/2021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08/04/2021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B45ACD2-9A8A-4086-83EB-47A9BEF20EC8}"/>
              </a:ext>
            </a:extLst>
          </p:cNvPr>
          <p:cNvSpPr/>
          <p:nvPr/>
        </p:nvSpPr>
        <p:spPr>
          <a:xfrm>
            <a:off x="179512" y="4941168"/>
            <a:ext cx="8752681" cy="172819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In which of the baths are the water molecules moving fastest?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If you took a cup of water from hot bath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A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. and a cup from cold bath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B. 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and mixed them together what would happen?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98874" y="1003365"/>
            <a:ext cx="8368918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NOW; </a:t>
            </a:r>
            <a:r>
              <a:rPr lang="en-GB" dirty="0">
                <a:latin typeface="Comic Sans MS" panose="030F0702030302020204" pitchFamily="66" charset="0"/>
              </a:rPr>
              <a:t>Write down in your own words what will happen (or you think will happen) to the person in baths A, B and C.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16632"/>
            <a:ext cx="8361363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  <a:endParaRPr lang="en-GB" sz="2000" b="1" u="sng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HEAT ENERGY AND TEMPERATURE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49008" y="667727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9197D3-B378-44D7-9AC8-7D7A51BDD53F}"/>
              </a:ext>
            </a:extLst>
          </p:cNvPr>
          <p:cNvSpPr txBox="1"/>
          <p:nvPr/>
        </p:nvSpPr>
        <p:spPr>
          <a:xfrm>
            <a:off x="1187624" y="3896223"/>
            <a:ext cx="936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latin typeface="Comic Sans MS" panose="030F0702030302020204" pitchFamily="66" charset="0"/>
              </a:rPr>
              <a:t>A.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5099A8-3C65-4EBA-9E0B-8E9BD84AD2C6}"/>
              </a:ext>
            </a:extLst>
          </p:cNvPr>
          <p:cNvSpPr txBox="1"/>
          <p:nvPr/>
        </p:nvSpPr>
        <p:spPr>
          <a:xfrm>
            <a:off x="4139952" y="3896223"/>
            <a:ext cx="936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latin typeface="Comic Sans MS" panose="030F0702030302020204" pitchFamily="66" charset="0"/>
              </a:rPr>
              <a:t>B.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2F24D61-D8CD-4D96-B7F2-00C61F35265B}"/>
              </a:ext>
            </a:extLst>
          </p:cNvPr>
          <p:cNvSpPr txBox="1"/>
          <p:nvPr/>
        </p:nvSpPr>
        <p:spPr>
          <a:xfrm>
            <a:off x="6963508" y="3896223"/>
            <a:ext cx="936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latin typeface="Comic Sans MS" panose="030F0702030302020204" pitchFamily="66" charset="0"/>
              </a:rPr>
              <a:t>C.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30AB47F-59C1-4CF7-9663-87B91A7A6562}"/>
              </a:ext>
            </a:extLst>
          </p:cNvPr>
          <p:cNvSpPr/>
          <p:nvPr/>
        </p:nvSpPr>
        <p:spPr>
          <a:xfrm>
            <a:off x="179512" y="4941168"/>
            <a:ext cx="8752681" cy="172819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In which of the baths are the water molecules moving fastest?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A.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If you took a cup of water from hot bath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A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. and a cup from cold bath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B. 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and mixed them together what would happen?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C3CF57-C76C-436D-9751-88B66C06136B}"/>
              </a:ext>
            </a:extLst>
          </p:cNvPr>
          <p:cNvSpPr/>
          <p:nvPr/>
        </p:nvSpPr>
        <p:spPr>
          <a:xfrm>
            <a:off x="179512" y="4941168"/>
            <a:ext cx="8752681" cy="172819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In which of the baths are the water molecules moving fastest?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A.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If you took a cup of water from hot bath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A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. and a cup from cold bath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B. 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and mixed them together what would happen?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The water from A decreases to 30</a:t>
            </a:r>
            <a:r>
              <a:rPr lang="en-GB" sz="2000" b="1" baseline="30000" dirty="0">
                <a:solidFill>
                  <a:srgbClr val="000000"/>
                </a:solidFill>
                <a:latin typeface="Comic Sans MS" panose="030F0702030302020204" pitchFamily="66" charset="0"/>
              </a:rPr>
              <a:t>o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C and the water from B rises to 30</a:t>
            </a:r>
            <a:r>
              <a:rPr lang="en-GB" sz="2000" b="1" baseline="30000" dirty="0">
                <a:solidFill>
                  <a:srgbClr val="000000"/>
                </a:solidFill>
                <a:latin typeface="Comic Sans MS" panose="030F0702030302020204" pitchFamily="66" charset="0"/>
              </a:rPr>
              <a:t>o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C.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8636CC7-ECD1-4A8F-86C1-6CFA100589E2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8801B9A-2E9B-4107-B126-956BB4A66232}"/>
              </a:ext>
            </a:extLst>
          </p:cNvPr>
          <p:cNvGrpSpPr/>
          <p:nvPr/>
        </p:nvGrpSpPr>
        <p:grpSpPr>
          <a:xfrm>
            <a:off x="399614" y="2439900"/>
            <a:ext cx="8589044" cy="1492469"/>
            <a:chOff x="485800" y="2276872"/>
            <a:chExt cx="8589044" cy="1492469"/>
          </a:xfrm>
        </p:grpSpPr>
        <p:pic>
          <p:nvPicPr>
            <p:cNvPr id="4" name="Picture 3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179952E4-BDF7-4A9F-941E-1BD9A47D2E1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5800" y="2276872"/>
              <a:ext cx="8172400" cy="1492469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A50760B1-629C-4B90-AE91-D675B38030A1}"/>
                </a:ext>
              </a:extLst>
            </p:cNvPr>
            <p:cNvSpPr txBox="1"/>
            <p:nvPr/>
          </p:nvSpPr>
          <p:spPr>
            <a:xfrm>
              <a:off x="5364088" y="2420585"/>
              <a:ext cx="8640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b="1" dirty="0">
                  <a:latin typeface="Comic Sans MS" panose="030F0702030302020204" pitchFamily="66" charset="0"/>
                </a:rPr>
                <a:t>37</a:t>
              </a:r>
              <a:r>
                <a:rPr lang="en-GB" sz="1050" b="1" baseline="30000" dirty="0">
                  <a:latin typeface="Comic Sans MS" panose="030F0702030302020204" pitchFamily="66" charset="0"/>
                </a:rPr>
                <a:t>o</a:t>
              </a:r>
              <a:r>
                <a:rPr lang="en-GB" sz="105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B8D1E2D-FB01-4DCC-923F-95AC1FB01898}"/>
                </a:ext>
              </a:extLst>
            </p:cNvPr>
            <p:cNvSpPr txBox="1"/>
            <p:nvPr/>
          </p:nvSpPr>
          <p:spPr>
            <a:xfrm>
              <a:off x="2492896" y="2397308"/>
              <a:ext cx="8640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b="1" dirty="0">
                  <a:latin typeface="Comic Sans MS" panose="030F0702030302020204" pitchFamily="66" charset="0"/>
                </a:rPr>
                <a:t>37</a:t>
              </a:r>
              <a:r>
                <a:rPr lang="en-GB" sz="1050" b="1" baseline="30000" dirty="0">
                  <a:latin typeface="Comic Sans MS" panose="030F0702030302020204" pitchFamily="66" charset="0"/>
                </a:rPr>
                <a:t>o</a:t>
              </a:r>
              <a:r>
                <a:rPr lang="en-GB" sz="105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034EEB3-687D-41FC-BF5F-A4BB2B3C9142}"/>
                </a:ext>
              </a:extLst>
            </p:cNvPr>
            <p:cNvSpPr txBox="1"/>
            <p:nvPr/>
          </p:nvSpPr>
          <p:spPr>
            <a:xfrm>
              <a:off x="8210748" y="2397308"/>
              <a:ext cx="8640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b="1" dirty="0">
                  <a:latin typeface="Comic Sans MS" panose="030F0702030302020204" pitchFamily="66" charset="0"/>
                </a:rPr>
                <a:t>37</a:t>
              </a:r>
              <a:r>
                <a:rPr lang="en-GB" sz="1050" b="1" baseline="30000" dirty="0">
                  <a:latin typeface="Comic Sans MS" panose="030F0702030302020204" pitchFamily="66" charset="0"/>
                </a:rPr>
                <a:t>o</a:t>
              </a:r>
              <a:r>
                <a:rPr lang="en-GB" sz="1050" b="1" dirty="0">
                  <a:latin typeface="Comic Sans MS" panose="030F0702030302020204" pitchFamily="66" charset="0"/>
                </a:rPr>
                <a:t>C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121E9908-B408-4D0E-89E0-E13392C96035}"/>
              </a:ext>
            </a:extLst>
          </p:cNvPr>
          <p:cNvSpPr txBox="1"/>
          <p:nvPr/>
        </p:nvSpPr>
        <p:spPr>
          <a:xfrm>
            <a:off x="391319" y="1855154"/>
            <a:ext cx="2232248" cy="3693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Person gets hotter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7F718A2-C5D3-44A3-B44B-8714E1B47FBE}"/>
              </a:ext>
            </a:extLst>
          </p:cNvPr>
          <p:cNvSpPr txBox="1"/>
          <p:nvPr/>
        </p:nvSpPr>
        <p:spPr>
          <a:xfrm>
            <a:off x="6315436" y="1855154"/>
            <a:ext cx="2232248" cy="3693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Person gets colder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EA7E446-D59C-4672-AD81-58BB785E2442}"/>
              </a:ext>
            </a:extLst>
          </p:cNvPr>
          <p:cNvSpPr txBox="1"/>
          <p:nvPr/>
        </p:nvSpPr>
        <p:spPr>
          <a:xfrm>
            <a:off x="3491880" y="1716655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Person stays the same temperature 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7" grpId="0" animBg="1"/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6552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Heat energy is the energy that particles possess due to their vibration and motion.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5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Heat energy always flows from </a:t>
            </a:r>
            <a:r>
              <a:rPr lang="en-GB" sz="2400" b="1" dirty="0">
                <a:latin typeface="Comic Sans MS" panose="030F0702030302020204" pitchFamily="66" charset="0"/>
              </a:rPr>
              <a:t>hot</a:t>
            </a:r>
            <a:r>
              <a:rPr lang="en-GB" sz="2400" dirty="0">
                <a:latin typeface="Comic Sans MS" panose="030F0702030302020204" pitchFamily="66" charset="0"/>
              </a:rPr>
              <a:t> to </a:t>
            </a:r>
            <a:r>
              <a:rPr lang="en-GB" sz="2400" b="1" dirty="0">
                <a:latin typeface="Comic Sans MS" panose="030F0702030302020204" pitchFamily="66" charset="0"/>
              </a:rPr>
              <a:t>cold</a:t>
            </a:r>
            <a:r>
              <a:rPr lang="en-GB" sz="2400" dirty="0">
                <a:latin typeface="Comic Sans MS" panose="030F0702030302020204" pitchFamily="66" charset="0"/>
              </a:rPr>
              <a:t>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 hotter the temperature the faster the particles move or the more they vibrate.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Temperature can be measured with thermometers that contain a liquid that rises or an electronic device.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Internal energy is the energy a substance has due to the movement of its particles and the attraction between them. Hotter substances have more heat energy.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Substances at the same temperature have more internal energy if they have more mass (more particles).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48264" y="667981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3982</TotalTime>
  <Words>321</Words>
  <Application>Microsoft Office PowerPoint</Application>
  <PresentationFormat>On-screen Show (4:3)</PresentationFormat>
  <Paragraphs>40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327</cp:revision>
  <cp:lastPrinted>2016-09-29T14:32:46Z</cp:lastPrinted>
  <dcterms:created xsi:type="dcterms:W3CDTF">2014-09-06T19:55:35Z</dcterms:created>
  <dcterms:modified xsi:type="dcterms:W3CDTF">2021-04-08T10:41:50Z</dcterms:modified>
</cp:coreProperties>
</file>