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56" r:id="rId2"/>
    <p:sldId id="3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HbL+ZHx+LR5JEWMRxMp1/w==" hashData="rLGLSCkr2hZcsJeL/WvT2YSfwFUjntzWrWLyFA6wpDpCbKCOIb6ZfQog55naOXVvvkd7pU1pSuNr0KugE/Gtsg=="/>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Sharp" initials="AS" lastIdx="1" clrIdx="0">
    <p:extLst>
      <p:ext uri="{19B8F6BF-5375-455C-9EA6-DF929625EA0E}">
        <p15:presenceInfo xmlns:p15="http://schemas.microsoft.com/office/powerpoint/2012/main" userId="7a612f8827154d0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79F"/>
    <a:srgbClr val="E3559F"/>
    <a:srgbClr val="F1A1E7"/>
    <a:srgbClr val="F4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249" autoAdjust="0"/>
  </p:normalViewPr>
  <p:slideViewPr>
    <p:cSldViewPr>
      <p:cViewPr varScale="1">
        <p:scale>
          <a:sx n="68" d="100"/>
          <a:sy n="68" d="100"/>
        </p:scale>
        <p:origin x="1548" y="48"/>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29211-22DE-4B58-B8E4-CD4AF08424FD}" type="datetimeFigureOut">
              <a:rPr lang="en-GB" smtClean="0"/>
              <a:t>31/03/2021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0B10-1D6E-4ED7-9A19-E964CF7F1059}" type="slidenum">
              <a:rPr lang="en-GB" smtClean="0"/>
              <a:t>‹#›</a:t>
            </a:fld>
            <a:endParaRPr lang="en-GB" dirty="0"/>
          </a:p>
        </p:txBody>
      </p:sp>
    </p:spTree>
    <p:extLst>
      <p:ext uri="{BB962C8B-B14F-4D97-AF65-F5344CB8AC3E}">
        <p14:creationId xmlns:p14="http://schemas.microsoft.com/office/powerpoint/2010/main" val="388897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Questions appear in slide show.</a:t>
            </a:r>
          </a:p>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1</a:t>
            </a:fld>
            <a:endParaRPr lang="en-GB" dirty="0"/>
          </a:p>
        </p:txBody>
      </p:sp>
    </p:spTree>
    <p:extLst>
      <p:ext uri="{BB962C8B-B14F-4D97-AF65-F5344CB8AC3E}">
        <p14:creationId xmlns:p14="http://schemas.microsoft.com/office/powerpoint/2010/main" val="399965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2</a:t>
            </a:fld>
            <a:endParaRPr lang="en-GB" dirty="0"/>
          </a:p>
        </p:txBody>
      </p:sp>
    </p:spTree>
    <p:extLst>
      <p:ext uri="{BB962C8B-B14F-4D97-AF65-F5344CB8AC3E}">
        <p14:creationId xmlns:p14="http://schemas.microsoft.com/office/powerpoint/2010/main" val="2188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F67EAD8C-579F-4197-9295-2977F6A25BB9}"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9794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5D0A5F54-BC7C-4F8C-8687-49442D5DAA48}"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4988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3FABEB11-3519-4ECA-BFE3-EF0B404FD0F6}"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557770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424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89DF58BD-B30C-49BD-B9DA-614B50A75B76}"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8270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FEBE91C-797C-413E-8889-61DA4147311B}" type="datetime1">
              <a:rPr lang="en-GB" smtClean="0">
                <a:solidFill>
                  <a:srgbClr val="000000"/>
                </a:solidFill>
              </a:rPr>
              <a:t>31/03/2021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5917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4BE8FF77-F639-45AA-93C7-41B950F8397A}" type="datetime1">
              <a:rPr lang="en-GB" smtClean="0">
                <a:solidFill>
                  <a:srgbClr val="000000"/>
                </a:solidFill>
              </a:rPr>
              <a:t>31/03/2021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654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9CF38EA1-6721-4E78-B7BA-10BADB412373}" type="datetime1">
              <a:rPr lang="en-GB" smtClean="0">
                <a:solidFill>
                  <a:srgbClr val="000000"/>
                </a:solidFill>
              </a:rPr>
              <a:t>31/03/2021</a:t>
            </a:fld>
            <a:endParaRPr lang="en-GB"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9"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07395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74ECF0CB-B6A6-4AC2-9E34-43F826B7845D}" type="datetime1">
              <a:rPr lang="en-GB" smtClean="0">
                <a:solidFill>
                  <a:srgbClr val="000000"/>
                </a:solidFill>
              </a:rPr>
              <a:t>31/03/2021</a:t>
            </a:fld>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5"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5827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F67CC1D-B1AA-45F5-9699-489F89337A7B}" type="datetime1">
              <a:rPr lang="en-GB" smtClean="0">
                <a:solidFill>
                  <a:srgbClr val="000000"/>
                </a:solidFill>
              </a:rPr>
              <a:t>31/03/2021</a:t>
            </a:fld>
            <a:endParaRPr lang="en-GB"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4"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5951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18B35D-4F6F-47EC-8FCC-E7406E831836}" type="datetime1">
              <a:rPr lang="en-GB" smtClean="0">
                <a:solidFill>
                  <a:srgbClr val="000000"/>
                </a:solidFill>
              </a:rPr>
              <a:t>31/03/2021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72824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741E714-B110-45C7-ACCB-6202886E7BE3}" type="datetime1">
              <a:rPr lang="en-GB" smtClean="0">
                <a:solidFill>
                  <a:srgbClr val="000000"/>
                </a:solidFill>
              </a:rPr>
              <a:t>31/03/2021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01634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fld id="{1AC82CC8-390A-4C47-8A0B-039213F7A8B2}" type="datetime1">
              <a:rPr lang="en-GB" smtClean="0">
                <a:solidFill>
                  <a:srgbClr val="000000"/>
                </a:solidFill>
              </a:rPr>
              <a:t>31/03/2021</a:t>
            </a:fld>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r>
              <a:rPr lang="en-GB" dirty="0">
                <a:solidFill>
                  <a:srgbClr val="000000"/>
                </a:solidFill>
              </a:rPr>
              <a:t>© B+W Pubs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62740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1" fontAlgn="base" hangingPunct="1">
        <a:spcBef>
          <a:spcPct val="0"/>
        </a:spcBef>
        <a:spcAft>
          <a:spcPct val="0"/>
        </a:spcAft>
        <a:defRPr sz="4400">
          <a:solidFill>
            <a:schemeClr val="tx2"/>
          </a:solidFill>
          <a:latin typeface="OpenDyslexic" panose="00000500000000000000" pitchFamily="50" charset="0"/>
          <a:ea typeface="ＭＳ Ｐゴシック" charset="0"/>
          <a:cs typeface="+mj-cs"/>
        </a:defRPr>
      </a:lvl1pPr>
      <a:lvl2pPr algn="ctr" rtl="0" eaLnBrk="1" fontAlgn="base" hangingPunct="1">
        <a:spcBef>
          <a:spcPct val="0"/>
        </a:spcBef>
        <a:spcAft>
          <a:spcPct val="0"/>
        </a:spcAft>
        <a:defRPr sz="4400">
          <a:solidFill>
            <a:schemeClr val="tx2"/>
          </a:solidFill>
          <a:latin typeface="OpenDyslexic" charset="0"/>
          <a:ea typeface="ＭＳ Ｐゴシック" charset="0"/>
        </a:defRPr>
      </a:lvl2pPr>
      <a:lvl3pPr algn="ctr" rtl="0" eaLnBrk="1" fontAlgn="base" hangingPunct="1">
        <a:spcBef>
          <a:spcPct val="0"/>
        </a:spcBef>
        <a:spcAft>
          <a:spcPct val="0"/>
        </a:spcAft>
        <a:defRPr sz="4400">
          <a:solidFill>
            <a:schemeClr val="tx2"/>
          </a:solidFill>
          <a:latin typeface="OpenDyslexic" charset="0"/>
          <a:ea typeface="ＭＳ Ｐゴシック" charset="0"/>
        </a:defRPr>
      </a:lvl3pPr>
      <a:lvl4pPr algn="ctr" rtl="0" eaLnBrk="1" fontAlgn="base" hangingPunct="1">
        <a:spcBef>
          <a:spcPct val="0"/>
        </a:spcBef>
        <a:spcAft>
          <a:spcPct val="0"/>
        </a:spcAft>
        <a:defRPr sz="4400">
          <a:solidFill>
            <a:schemeClr val="tx2"/>
          </a:solidFill>
          <a:latin typeface="OpenDyslexic" charset="0"/>
          <a:ea typeface="ＭＳ Ｐゴシック" charset="0"/>
        </a:defRPr>
      </a:lvl4pPr>
      <a:lvl5pPr algn="ctr" rtl="0" eaLnBrk="1" fontAlgn="base" hangingPunct="1">
        <a:spcBef>
          <a:spcPct val="0"/>
        </a:spcBef>
        <a:spcAft>
          <a:spcPct val="0"/>
        </a:spcAft>
        <a:defRPr sz="4400">
          <a:solidFill>
            <a:schemeClr val="tx2"/>
          </a:solidFill>
          <a:latin typeface="OpenDyslexic" charset="0"/>
          <a:ea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OpenDyslexic" panose="00000500000000000000" pitchFamily="50" charset="0"/>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OpenDyslexic" panose="00000500000000000000" pitchFamily="50" charset="0"/>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OpenDyslexic" panose="00000500000000000000" pitchFamily="50" charset="0"/>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sv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DDAF70-A7D3-4423-8D52-B60F0289393A}"/>
              </a:ext>
            </a:extLst>
          </p:cNvPr>
          <p:cNvSpPr txBox="1"/>
          <p:nvPr/>
        </p:nvSpPr>
        <p:spPr>
          <a:xfrm>
            <a:off x="387101" y="5428381"/>
            <a:ext cx="8361363" cy="138499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lgn="ctr">
              <a:defRPr/>
            </a:pPr>
            <a:r>
              <a:rPr lang="en-GB" sz="2400" b="1" u="sng" dirty="0">
                <a:latin typeface="Comic Sans MS" panose="030F0702030302020204" pitchFamily="66" charset="0"/>
              </a:rPr>
              <a:t>Stretch</a:t>
            </a:r>
          </a:p>
          <a:p>
            <a:pPr>
              <a:defRPr/>
            </a:pPr>
            <a:r>
              <a:rPr lang="en-GB" sz="2000" dirty="0">
                <a:latin typeface="Comic Sans MS" panose="030F0702030302020204" pitchFamily="66" charset="0"/>
              </a:rPr>
              <a:t>If we plot a bar char of how many males and females there are in the room how many bars would be on the chart?</a:t>
            </a:r>
          </a:p>
          <a:p>
            <a:pPr>
              <a:defRPr/>
            </a:pPr>
            <a:r>
              <a:rPr lang="en-GB" sz="2000" dirty="0">
                <a:latin typeface="Comic Sans MS" panose="030F0702030302020204" pitchFamily="66" charset="0"/>
              </a:rPr>
              <a:t>If we plot a bar char of each person’s height what would it look like?</a:t>
            </a:r>
          </a:p>
        </p:txBody>
      </p:sp>
      <p:sp>
        <p:nvSpPr>
          <p:cNvPr id="8" name="TextBox 7">
            <a:extLst>
              <a:ext uri="{FF2B5EF4-FFF2-40B4-BE49-F238E27FC236}">
                <a16:creationId xmlns:a16="http://schemas.microsoft.com/office/drawing/2014/main" id="{0606C698-7604-4C21-B97C-9E2C305F5A75}"/>
              </a:ext>
            </a:extLst>
          </p:cNvPr>
          <p:cNvSpPr txBox="1"/>
          <p:nvPr/>
        </p:nvSpPr>
        <p:spPr>
          <a:xfrm>
            <a:off x="357562" y="1052736"/>
            <a:ext cx="8428875" cy="64633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rtlCol="0">
            <a:spAutoFit/>
          </a:bodyPr>
          <a:lstStyle/>
          <a:p>
            <a:r>
              <a:rPr lang="en-GB" b="1" dirty="0">
                <a:latin typeface="Comic Sans MS" panose="030F0702030302020204" pitchFamily="66" charset="0"/>
              </a:rPr>
              <a:t>DO IT NOW</a:t>
            </a:r>
            <a:r>
              <a:rPr lang="en-GB" dirty="0">
                <a:latin typeface="Comic Sans MS" panose="030F0702030302020204" pitchFamily="66" charset="0"/>
              </a:rPr>
              <a:t>; Write down as many differences between humans that you can think of. The pictures below help. </a:t>
            </a:r>
            <a:endParaRPr lang="en-GB" sz="1600" dirty="0">
              <a:latin typeface="Comic Sans MS" panose="030F0702030302020204" pitchFamily="66" charset="0"/>
            </a:endParaRPr>
          </a:p>
        </p:txBody>
      </p:sp>
      <p:sp>
        <p:nvSpPr>
          <p:cNvPr id="14" name="TextBox 13">
            <a:extLst>
              <a:ext uri="{FF2B5EF4-FFF2-40B4-BE49-F238E27FC236}">
                <a16:creationId xmlns:a16="http://schemas.microsoft.com/office/drawing/2014/main" id="{45E723D2-1B76-40A2-803B-8BBF4AA9D5A5}"/>
              </a:ext>
            </a:extLst>
          </p:cNvPr>
          <p:cNvSpPr txBox="1"/>
          <p:nvPr/>
        </p:nvSpPr>
        <p:spPr>
          <a:xfrm>
            <a:off x="391318" y="166003"/>
            <a:ext cx="8361363"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dirty="0">
                <a:latin typeface="Comic Sans MS" panose="030F0702030302020204" pitchFamily="66" charset="0"/>
              </a:rPr>
              <a:t>Write down the date and today’s title</a:t>
            </a:r>
          </a:p>
          <a:p>
            <a:pPr>
              <a:defRPr/>
            </a:pPr>
            <a:r>
              <a:rPr lang="en-GB" sz="2400" b="1" dirty="0">
                <a:latin typeface="Comic Sans MS" panose="030F0702030302020204" pitchFamily="66" charset="0"/>
              </a:rPr>
              <a:t>VARIATION</a:t>
            </a:r>
          </a:p>
        </p:txBody>
      </p:sp>
      <p:sp>
        <p:nvSpPr>
          <p:cNvPr id="11" name="Footer Placeholder 1">
            <a:extLst>
              <a:ext uri="{FF2B5EF4-FFF2-40B4-BE49-F238E27FC236}">
                <a16:creationId xmlns:a16="http://schemas.microsoft.com/office/drawing/2014/main" id="{5F4F5C75-4E2C-4583-8D34-63EBE068CD07}"/>
              </a:ext>
            </a:extLst>
          </p:cNvPr>
          <p:cNvSpPr>
            <a:spLocks noGrp="1"/>
          </p:cNvSpPr>
          <p:nvPr>
            <p:ph type="ftr" sz="quarter" idx="11"/>
          </p:nvPr>
        </p:nvSpPr>
        <p:spPr>
          <a:xfrm>
            <a:off x="7149008" y="6677273"/>
            <a:ext cx="2895600" cy="280119"/>
          </a:xfrm>
        </p:spPr>
        <p:txBody>
          <a:bodyPr/>
          <a:lstStyle/>
          <a:p>
            <a:r>
              <a:rPr lang="en-GB" sz="800" dirty="0">
                <a:solidFill>
                  <a:schemeClr val="bg1">
                    <a:lumMod val="85000"/>
                  </a:schemeClr>
                </a:solidFill>
              </a:rPr>
              <a:t>nextpagescience ©</a:t>
            </a:r>
          </a:p>
        </p:txBody>
      </p:sp>
      <p:pic>
        <p:nvPicPr>
          <p:cNvPr id="7" name="Picture 6" descr="Close - up of a person's eye&#10;&#10;Description automatically generated">
            <a:extLst>
              <a:ext uri="{FF2B5EF4-FFF2-40B4-BE49-F238E27FC236}">
                <a16:creationId xmlns:a16="http://schemas.microsoft.com/office/drawing/2014/main" id="{0ED86EE8-9086-4B8E-94D1-DB9ACCE6B6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7547" y="1980974"/>
            <a:ext cx="1722365" cy="1144655"/>
          </a:xfrm>
          <a:prstGeom prst="rect">
            <a:avLst/>
          </a:prstGeom>
        </p:spPr>
      </p:pic>
      <p:grpSp>
        <p:nvGrpSpPr>
          <p:cNvPr id="9" name="Group 8">
            <a:extLst>
              <a:ext uri="{FF2B5EF4-FFF2-40B4-BE49-F238E27FC236}">
                <a16:creationId xmlns:a16="http://schemas.microsoft.com/office/drawing/2014/main" id="{1365E3F5-C13E-431E-AE6D-9B8E494B1DEA}"/>
              </a:ext>
            </a:extLst>
          </p:cNvPr>
          <p:cNvGrpSpPr/>
          <p:nvPr/>
        </p:nvGrpSpPr>
        <p:grpSpPr>
          <a:xfrm>
            <a:off x="1880023" y="3238712"/>
            <a:ext cx="2058352" cy="1401082"/>
            <a:chOff x="2365935" y="1916595"/>
            <a:chExt cx="2441294" cy="1733550"/>
          </a:xfrm>
        </p:grpSpPr>
        <p:pic>
          <p:nvPicPr>
            <p:cNvPr id="12" name="Graphic 11">
              <a:extLst>
                <a:ext uri="{FF2B5EF4-FFF2-40B4-BE49-F238E27FC236}">
                  <a16:creationId xmlns:a16="http://schemas.microsoft.com/office/drawing/2014/main" id="{DBF19361-6F5F-489E-80B7-5D8E639F4E9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65935" y="1916595"/>
              <a:ext cx="1733550" cy="1733550"/>
            </a:xfrm>
            <a:prstGeom prst="rect">
              <a:avLst/>
            </a:prstGeom>
          </p:spPr>
        </p:pic>
        <p:pic>
          <p:nvPicPr>
            <p:cNvPr id="13" name="Graphic 12">
              <a:extLst>
                <a:ext uri="{FF2B5EF4-FFF2-40B4-BE49-F238E27FC236}">
                  <a16:creationId xmlns:a16="http://schemas.microsoft.com/office/drawing/2014/main" id="{606252FA-52E4-4342-BA32-4A49EF26229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178454" y="2000124"/>
              <a:ext cx="1628775" cy="1628775"/>
            </a:xfrm>
            <a:prstGeom prst="rect">
              <a:avLst/>
            </a:prstGeom>
          </p:spPr>
        </p:pic>
      </p:grpSp>
      <p:pic>
        <p:nvPicPr>
          <p:cNvPr id="15" name="Picture 14" descr="Icon&#10;&#10;Description automatically generated">
            <a:extLst>
              <a:ext uri="{FF2B5EF4-FFF2-40B4-BE49-F238E27FC236}">
                <a16:creationId xmlns:a16="http://schemas.microsoft.com/office/drawing/2014/main" id="{EDB2CE72-0917-49D8-9224-28B13A93779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7813" y="1995082"/>
            <a:ext cx="1567634" cy="2477249"/>
          </a:xfrm>
          <a:prstGeom prst="rect">
            <a:avLst/>
          </a:prstGeom>
        </p:spPr>
      </p:pic>
      <p:pic>
        <p:nvPicPr>
          <p:cNvPr id="16" name="Picture 15" descr="Icon&#10;&#10;Description automatically generated">
            <a:extLst>
              <a:ext uri="{FF2B5EF4-FFF2-40B4-BE49-F238E27FC236}">
                <a16:creationId xmlns:a16="http://schemas.microsoft.com/office/drawing/2014/main" id="{B99CE688-CB06-4795-A1D2-90B47AD6BB1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13446" y="2201522"/>
            <a:ext cx="1445700" cy="2284563"/>
          </a:xfrm>
          <a:prstGeom prst="rect">
            <a:avLst/>
          </a:prstGeom>
        </p:spPr>
      </p:pic>
      <p:pic>
        <p:nvPicPr>
          <p:cNvPr id="17" name="Graphic 16">
            <a:extLst>
              <a:ext uri="{FF2B5EF4-FFF2-40B4-BE49-F238E27FC236}">
                <a16:creationId xmlns:a16="http://schemas.microsoft.com/office/drawing/2014/main" id="{5988134D-D3FB-4D66-9B7F-E7B3878B4124}"/>
              </a:ext>
            </a:extLst>
          </p:cNvPr>
          <p:cNvPicPr>
            <a:picLocks noChangeAspect="1"/>
          </p:cNvPicPr>
          <p:nvPr/>
        </p:nvPicPr>
        <p:blipFill>
          <a:blip r:embed="rId4">
            <a:extLst>
              <a:ext uri="{96DAC541-7B7A-43D3-8B79-37D633B846F1}">
                <asvg:svgBlip xmlns:asvg="http://schemas.microsoft.com/office/drawing/2016/SVG/main" r:embed="rId10"/>
              </a:ext>
            </a:extLst>
          </a:blip>
          <a:stretch>
            <a:fillRect/>
          </a:stretch>
        </p:blipFill>
        <p:spPr>
          <a:xfrm>
            <a:off x="3350454" y="2654394"/>
            <a:ext cx="2000735" cy="2000735"/>
          </a:xfrm>
          <a:prstGeom prst="rect">
            <a:avLst/>
          </a:prstGeom>
        </p:spPr>
      </p:pic>
      <p:pic>
        <p:nvPicPr>
          <p:cNvPr id="18" name="Picture 17" descr="Icon&#10;&#10;Description automatically generated">
            <a:extLst>
              <a:ext uri="{FF2B5EF4-FFF2-40B4-BE49-F238E27FC236}">
                <a16:creationId xmlns:a16="http://schemas.microsoft.com/office/drawing/2014/main" id="{AC60AD80-777D-4BA4-AFC6-B988F0D9405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62549" y="2450970"/>
            <a:ext cx="1423888" cy="1425249"/>
          </a:xfrm>
          <a:prstGeom prst="rect">
            <a:avLst/>
          </a:prstGeom>
        </p:spPr>
      </p:pic>
      <p:pic>
        <p:nvPicPr>
          <p:cNvPr id="19" name="Picture 18" descr="Icon&#10;&#10;Description automatically generated">
            <a:extLst>
              <a:ext uri="{FF2B5EF4-FFF2-40B4-BE49-F238E27FC236}">
                <a16:creationId xmlns:a16="http://schemas.microsoft.com/office/drawing/2014/main" id="{D4E6C295-A0C2-48C1-8DF7-E63F363CC49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38503" y="1988840"/>
            <a:ext cx="969923" cy="1074893"/>
          </a:xfrm>
          <a:prstGeom prst="rect">
            <a:avLst/>
          </a:prstGeom>
        </p:spPr>
      </p:pic>
      <p:sp>
        <p:nvSpPr>
          <p:cNvPr id="20" name="TextBox 19">
            <a:extLst>
              <a:ext uri="{FF2B5EF4-FFF2-40B4-BE49-F238E27FC236}">
                <a16:creationId xmlns:a16="http://schemas.microsoft.com/office/drawing/2014/main" id="{9904DD82-BBCD-45ED-AF6C-172F2A5D8E95}"/>
              </a:ext>
            </a:extLst>
          </p:cNvPr>
          <p:cNvSpPr txBox="1"/>
          <p:nvPr/>
        </p:nvSpPr>
        <p:spPr>
          <a:xfrm>
            <a:off x="4897664" y="2379216"/>
            <a:ext cx="2361482" cy="584775"/>
          </a:xfrm>
          <a:prstGeom prst="rect">
            <a:avLst/>
          </a:prstGeom>
          <a:noFill/>
        </p:spPr>
        <p:txBody>
          <a:bodyPr wrap="square" rtlCol="0">
            <a:spAutoFit/>
          </a:bodyPr>
          <a:lstStyle/>
          <a:p>
            <a:r>
              <a:rPr lang="en-GB" sz="3200" b="1" dirty="0">
                <a:latin typeface="Comic Sans MS" panose="030F0702030302020204" pitchFamily="66" charset="0"/>
              </a:rPr>
              <a:t>?</a:t>
            </a:r>
          </a:p>
        </p:txBody>
      </p:sp>
      <p:pic>
        <p:nvPicPr>
          <p:cNvPr id="4" name="Picture 3" descr="Chart, bar chart&#10;&#10;Description automatically generated">
            <a:extLst>
              <a:ext uri="{FF2B5EF4-FFF2-40B4-BE49-F238E27FC236}">
                <a16:creationId xmlns:a16="http://schemas.microsoft.com/office/drawing/2014/main" id="{4B61B260-A936-45E8-868A-7237041330A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71600" y="1718648"/>
            <a:ext cx="2840016" cy="3633464"/>
          </a:xfrm>
          <a:prstGeom prst="rect">
            <a:avLst/>
          </a:prstGeom>
        </p:spPr>
      </p:pic>
      <p:pic>
        <p:nvPicPr>
          <p:cNvPr id="6" name="Picture 5" descr="Chart, histogram&#10;&#10;Description automatically generated">
            <a:extLst>
              <a:ext uri="{FF2B5EF4-FFF2-40B4-BE49-F238E27FC236}">
                <a16:creationId xmlns:a16="http://schemas.microsoft.com/office/drawing/2014/main" id="{05E4B210-D310-4731-9A25-B30482D9D8B3}"/>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067944" y="1750877"/>
            <a:ext cx="4575134" cy="3605495"/>
          </a:xfrm>
          <a:prstGeom prst="rect">
            <a:avLst/>
          </a:prstGeom>
        </p:spPr>
      </p:pic>
      <p:sp>
        <p:nvSpPr>
          <p:cNvPr id="21" name="TextBox 20">
            <a:extLst>
              <a:ext uri="{FF2B5EF4-FFF2-40B4-BE49-F238E27FC236}">
                <a16:creationId xmlns:a16="http://schemas.microsoft.com/office/drawing/2014/main" id="{63F3B9D3-1389-45B8-89F9-B5683AC729B0}"/>
              </a:ext>
            </a:extLst>
          </p:cNvPr>
          <p:cNvSpPr txBox="1"/>
          <p:nvPr/>
        </p:nvSpPr>
        <p:spPr>
          <a:xfrm>
            <a:off x="-2628800" y="2816989"/>
            <a:ext cx="2232248"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tx1"/>
            </a:solidFill>
          </a:ln>
        </p:spPr>
        <p:txBody>
          <a:bodyPr wrap="square" rtlCol="0">
            <a:spAutoFit/>
          </a:bodyPr>
          <a:lstStyle/>
          <a:p>
            <a:pPr algn="ctr"/>
            <a:r>
              <a:rPr lang="en-GB" dirty="0">
                <a:latin typeface="Comic Sans MS" panose="030F0702030302020204" pitchFamily="66" charset="0"/>
              </a:rPr>
              <a:t>Sequence on click</a:t>
            </a:r>
          </a:p>
          <a:p>
            <a:pPr algn="ctr"/>
            <a:r>
              <a:rPr lang="en-GB" dirty="0">
                <a:latin typeface="Comic Sans MS" panose="030F0702030302020204" pitchFamily="66" charset="0"/>
              </a:rPr>
              <a:t>in slide show.</a:t>
            </a:r>
          </a:p>
        </p:txBody>
      </p:sp>
    </p:spTree>
    <p:extLst>
      <p:ext uri="{BB962C8B-B14F-4D97-AF65-F5344CB8AC3E}">
        <p14:creationId xmlns:p14="http://schemas.microsoft.com/office/powerpoint/2010/main" val="4482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9"/>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6"/>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1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9"/>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5E723D2-1B76-40A2-803B-8BBF4AA9D5A5}"/>
              </a:ext>
            </a:extLst>
          </p:cNvPr>
          <p:cNvSpPr txBox="1"/>
          <p:nvPr/>
        </p:nvSpPr>
        <p:spPr>
          <a:xfrm>
            <a:off x="391319" y="124172"/>
            <a:ext cx="8361363" cy="618630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u="sng" dirty="0">
                <a:latin typeface="Comic Sans MS" panose="030F0702030302020204" pitchFamily="66" charset="0"/>
              </a:rPr>
              <a:t>SUMMARY</a:t>
            </a:r>
            <a:endParaRPr lang="en-GB" sz="2400" dirty="0">
              <a:latin typeface="Comic Sans MS" panose="030F0702030302020204" pitchFamily="66" charset="0"/>
            </a:endParaRP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Variation (differences) exist within a </a:t>
            </a:r>
            <a:r>
              <a:rPr lang="en-GB" sz="2400">
                <a:latin typeface="Comic Sans MS" panose="030F0702030302020204" pitchFamily="66" charset="0"/>
              </a:rPr>
              <a:t>species.</a:t>
            </a: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The variation can be classified as discontinuous (or categoric). These are characteristics where you can only be one or the other e.g. male female, blood group or eye colour. This sort of variation is plotted on a bar chart.</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Continuous variation such as height, weight or foot size can take any value within a certain range. This sort of variation is plotted on a histogram.</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Both our genes and the environment affect our characteristics. How much is still debated. This is called nature Vs nurture.</a:t>
            </a:r>
          </a:p>
          <a:p>
            <a:pPr marL="18900">
              <a:buSzPct val="110000"/>
              <a:defRPr/>
            </a:pPr>
            <a:endParaRPr lang="en-GB" sz="2400" dirty="0">
              <a:latin typeface="Comic Sans MS" panose="030F0702030302020204" pitchFamily="66" charset="0"/>
            </a:endParaRPr>
          </a:p>
          <a:p>
            <a:pPr marL="18900">
              <a:buSzPct val="110000"/>
              <a:defRPr/>
            </a:pPr>
            <a:endParaRPr lang="en-GB" sz="1000" b="1" dirty="0">
              <a:latin typeface="Comic Sans MS" panose="030F0702030302020204" pitchFamily="66" charset="0"/>
            </a:endParaRPr>
          </a:p>
          <a:p>
            <a:pPr>
              <a:buSzPct val="110000"/>
              <a:defRPr/>
            </a:pPr>
            <a:endParaRPr lang="en-GB" sz="1000" dirty="0">
              <a:latin typeface="Comic Sans MS" panose="030F0702030302020204" pitchFamily="66" charset="0"/>
            </a:endParaRPr>
          </a:p>
        </p:txBody>
      </p:sp>
      <p:sp>
        <p:nvSpPr>
          <p:cNvPr id="2" name="Footer Placeholder 1">
            <a:extLst>
              <a:ext uri="{FF2B5EF4-FFF2-40B4-BE49-F238E27FC236}">
                <a16:creationId xmlns:a16="http://schemas.microsoft.com/office/drawing/2014/main" id="{BDF2665D-AF79-4AB4-96C3-4D43143EE609}"/>
              </a:ext>
            </a:extLst>
          </p:cNvPr>
          <p:cNvSpPr>
            <a:spLocks noGrp="1"/>
          </p:cNvSpPr>
          <p:nvPr>
            <p:ph type="ftr" sz="quarter" idx="11"/>
          </p:nvPr>
        </p:nvSpPr>
        <p:spPr>
          <a:xfrm>
            <a:off x="7164288" y="6677273"/>
            <a:ext cx="2895600" cy="280119"/>
          </a:xfrm>
        </p:spPr>
        <p:txBody>
          <a:bodyPr/>
          <a:lstStyle/>
          <a:p>
            <a:r>
              <a:rPr lang="en-GB" sz="800" dirty="0">
                <a:solidFill>
                  <a:schemeClr val="bg1">
                    <a:lumMod val="85000"/>
                  </a:schemeClr>
                </a:solidFill>
              </a:rPr>
              <a:t>nextpagescience ©</a:t>
            </a:r>
          </a:p>
        </p:txBody>
      </p:sp>
    </p:spTree>
    <p:extLst>
      <p:ext uri="{BB962C8B-B14F-4D97-AF65-F5344CB8AC3E}">
        <p14:creationId xmlns:p14="http://schemas.microsoft.com/office/powerpoint/2010/main" val="2700102017"/>
      </p:ext>
    </p:extLst>
  </p:cSld>
  <p:clrMapOvr>
    <a:masterClrMapping/>
  </p:clrMapOvr>
</p:sld>
</file>

<file path=ppt/theme/theme1.xml><?xml version="1.0" encoding="utf-8"?>
<a:theme xmlns:a="http://schemas.openxmlformats.org/drawingml/2006/main" name="Lab safety &amp; apparatu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6141</TotalTime>
  <Words>202</Words>
  <Application>Microsoft Office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OpenDyslexic</vt:lpstr>
      <vt:lpstr>Lab safety &amp; apparatus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Digestion</dc:title>
  <dc:creator>Simon Cox</dc:creator>
  <cp:lastModifiedBy>Amanda Sharp</cp:lastModifiedBy>
  <cp:revision>485</cp:revision>
  <cp:lastPrinted>2016-09-29T14:32:46Z</cp:lastPrinted>
  <dcterms:created xsi:type="dcterms:W3CDTF">2014-09-06T19:55:35Z</dcterms:created>
  <dcterms:modified xsi:type="dcterms:W3CDTF">2021-03-31T20:17:45Z</dcterms:modified>
</cp:coreProperties>
</file>