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356" r:id="rId2"/>
    <p:sldId id="3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EQXcTj5QPEQKyoVWFVvag==" hashData="jJ6N5Jg+8BFR2o3OdpMGmmuiX5pJNJinhSBXf7PwEFdfzQsvW9w9oKTcflJ40WUVjrda0ntvCRw6uory0+qyP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Sharp" initials="AS" lastIdx="1" clrIdx="0">
    <p:extLst>
      <p:ext uri="{19B8F6BF-5375-455C-9EA6-DF929625EA0E}">
        <p15:presenceInfo xmlns:p15="http://schemas.microsoft.com/office/powerpoint/2012/main" userId="7a612f8827154d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79F"/>
    <a:srgbClr val="E3559F"/>
    <a:srgbClr val="F1A1E7"/>
    <a:srgbClr val="F4E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0353" autoAdjust="0"/>
  </p:normalViewPr>
  <p:slideViewPr>
    <p:cSldViewPr>
      <p:cViewPr varScale="1">
        <p:scale>
          <a:sx n="65" d="100"/>
          <a:sy n="65" d="100"/>
        </p:scale>
        <p:origin x="16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9211-22DE-4B58-B8E4-CD4AF08424FD}" type="datetimeFigureOut">
              <a:rPr lang="en-GB" smtClean="0"/>
              <a:t>08/04/2021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0B10-1D6E-4ED7-9A19-E964CF7F10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97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Questions appears in slide show.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65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34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EAD8C-579F-4197-9295-2977F6A25BB9}" type="datetime1">
              <a:rPr lang="en-GB" smtClean="0">
                <a:solidFill>
                  <a:srgbClr val="000000"/>
                </a:solidFill>
              </a:rPr>
              <a:t>08/04/2021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4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A5F54-BC7C-4F8C-8687-49442D5DAA48}" type="datetime1">
              <a:rPr lang="en-GB" smtClean="0">
                <a:solidFill>
                  <a:srgbClr val="000000"/>
                </a:solidFill>
              </a:rPr>
              <a:t>08/04/2021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88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BEB11-3519-4ECA-BFE3-EF0B404FD0F6}" type="datetime1">
              <a:rPr lang="en-GB" smtClean="0">
                <a:solidFill>
                  <a:srgbClr val="000000"/>
                </a:solidFill>
              </a:rPr>
              <a:t>08/04/2021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77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4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F58BD-B30C-49BD-B9DA-614B50A75B76}" type="datetime1">
              <a:rPr lang="en-GB" smtClean="0">
                <a:solidFill>
                  <a:srgbClr val="000000"/>
                </a:solidFill>
              </a:rPr>
              <a:t>08/04/2021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0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BE91C-797C-413E-8889-61DA4147311B}" type="datetime1">
              <a:rPr lang="en-GB" smtClean="0">
                <a:solidFill>
                  <a:srgbClr val="000000"/>
                </a:solidFill>
              </a:rPr>
              <a:t>08/04/2021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7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8FF77-F639-45AA-93C7-41B950F8397A}" type="datetime1">
              <a:rPr lang="en-GB" smtClean="0">
                <a:solidFill>
                  <a:srgbClr val="000000"/>
                </a:solidFill>
              </a:rPr>
              <a:t>08/04/2021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4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38EA1-6721-4E78-B7BA-10BADB412373}" type="datetime1">
              <a:rPr lang="en-GB" smtClean="0">
                <a:solidFill>
                  <a:srgbClr val="000000"/>
                </a:solidFill>
              </a:rPr>
              <a:t>08/04/2021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95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CF0CB-B6A6-4AC2-9E34-43F826B7845D}" type="datetime1">
              <a:rPr lang="en-GB" smtClean="0">
                <a:solidFill>
                  <a:srgbClr val="000000"/>
                </a:solidFill>
              </a:rPr>
              <a:t>08/04/2021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27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7CC1D-B1AA-45F5-9699-489F89337A7B}" type="datetime1">
              <a:rPr lang="en-GB" smtClean="0">
                <a:solidFill>
                  <a:srgbClr val="000000"/>
                </a:solidFill>
              </a:rPr>
              <a:t>08/04/2021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1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8B35D-4F6F-47EC-8FCC-E7406E831836}" type="datetime1">
              <a:rPr lang="en-GB" smtClean="0">
                <a:solidFill>
                  <a:srgbClr val="000000"/>
                </a:solidFill>
              </a:rPr>
              <a:t>08/04/2021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24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1E714-B110-45C7-ACCB-6202886E7BE3}" type="datetime1">
              <a:rPr lang="en-GB" smtClean="0">
                <a:solidFill>
                  <a:srgbClr val="000000"/>
                </a:solidFill>
              </a:rPr>
              <a:t>08/04/2021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34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fld id="{1AC82CC8-390A-4C47-8A0B-039213F7A8B2}" type="datetime1">
              <a:rPr lang="en-GB" smtClean="0">
                <a:solidFill>
                  <a:srgbClr val="000000"/>
                </a:solidFill>
              </a:rPr>
              <a:t>08/04/2021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4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panose="00000500000000000000" pitchFamily="50" charset="0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OpenDyslexic" panose="00000500000000000000" pitchFamily="50" charset="0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06C698-7604-4C21-B97C-9E2C305F5A75}"/>
              </a:ext>
            </a:extLst>
          </p:cNvPr>
          <p:cNvSpPr txBox="1"/>
          <p:nvPr/>
        </p:nvSpPr>
        <p:spPr>
          <a:xfrm>
            <a:off x="251520" y="1052736"/>
            <a:ext cx="864096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DO IT NOW</a:t>
            </a:r>
            <a:r>
              <a:rPr lang="en-GB" dirty="0">
                <a:latin typeface="Comic Sans MS" panose="030F0702030302020204" pitchFamily="66" charset="0"/>
              </a:rPr>
              <a:t>; Use logic to work out how many people are walking down the corridors in examples 1 to 6.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8" y="166003"/>
            <a:ext cx="8361363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Write down the date and today’s title</a:t>
            </a:r>
          </a:p>
          <a:p>
            <a:pPr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PARALLEL CIRCUITS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F4F5C75-4E2C-4583-8D34-63EBE068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2984" y="6677273"/>
            <a:ext cx="2895600" cy="280119"/>
          </a:xfrm>
        </p:spPr>
        <p:txBody>
          <a:bodyPr/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nextpagescience</a:t>
            </a:r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 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F4D8F8-A861-4558-8258-D3A6C98B1183}"/>
              </a:ext>
            </a:extLst>
          </p:cNvPr>
          <p:cNvSpPr txBox="1"/>
          <p:nvPr/>
        </p:nvSpPr>
        <p:spPr>
          <a:xfrm>
            <a:off x="39669" y="5156971"/>
            <a:ext cx="9072000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u="sng" dirty="0">
                <a:latin typeface="Comic Sans MS" panose="030F0702030302020204" pitchFamily="66" charset="0"/>
              </a:rPr>
              <a:t>Stretch</a:t>
            </a:r>
            <a:endParaRPr lang="en-GB" sz="2000" b="1" u="sng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dirty="0">
                <a:latin typeface="Comic Sans MS" panose="030F0702030302020204" pitchFamily="66" charset="0"/>
              </a:rPr>
              <a:t>In example 1, what would happen if corridor C became blocked?</a:t>
            </a:r>
          </a:p>
          <a:p>
            <a:pPr>
              <a:defRPr/>
            </a:pPr>
            <a:r>
              <a:rPr lang="en-GB" dirty="0">
                <a:latin typeface="Comic Sans MS" panose="030F0702030302020204" pitchFamily="66" charset="0"/>
              </a:rPr>
              <a:t>In example 6, which do you think is the easiest corridor to get down?</a:t>
            </a:r>
          </a:p>
          <a:p>
            <a:pPr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dirty="0">
                <a:latin typeface="Comic Sans MS" panose="030F0702030302020204" pitchFamily="66" charset="0"/>
              </a:rPr>
              <a:t>Look at the real parallel circuits now shown, what things do you notice?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20D9DF4-0194-4ADB-BFD2-FE0D36F145B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7" y="1859090"/>
            <a:ext cx="7020000" cy="3276000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D8D18A5A-FD2F-4DCB-8EA7-D46DE78E788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7" y="1859090"/>
            <a:ext cx="7020000" cy="3276000"/>
          </a:xfrm>
          <a:prstGeom prst="rect">
            <a:avLst/>
          </a:prstGeom>
        </p:spPr>
      </p:pic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3A1502F6-0E14-4CC9-8B99-B020258DBE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83" y="1736168"/>
            <a:ext cx="4860032" cy="3260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B8E858-9CDC-4B9F-AD27-1DE1801179EC}"/>
              </a:ext>
            </a:extLst>
          </p:cNvPr>
          <p:cNvSpPr txBox="1"/>
          <p:nvPr/>
        </p:nvSpPr>
        <p:spPr>
          <a:xfrm>
            <a:off x="-2628800" y="2816989"/>
            <a:ext cx="223224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Sequence on click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 slide show.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A0FB1E-68A2-4F7F-8E2A-C0416413E799}"/>
              </a:ext>
            </a:extLst>
          </p:cNvPr>
          <p:cNvSpPr txBox="1"/>
          <p:nvPr/>
        </p:nvSpPr>
        <p:spPr>
          <a:xfrm>
            <a:off x="39669" y="5156971"/>
            <a:ext cx="9072000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u="sng" dirty="0">
                <a:latin typeface="Comic Sans MS" panose="030F0702030302020204" pitchFamily="66" charset="0"/>
              </a:rPr>
              <a:t>Stretch</a:t>
            </a:r>
            <a:endParaRPr lang="en-GB" sz="2000" b="1" u="sng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dirty="0">
                <a:latin typeface="Comic Sans MS" panose="030F0702030302020204" pitchFamily="66" charset="0"/>
              </a:rPr>
              <a:t>In example 1, what would happen if corridor C became blocked? </a:t>
            </a:r>
            <a:r>
              <a:rPr lang="en-GB" b="1" dirty="0">
                <a:latin typeface="Comic Sans MS" panose="030F0702030302020204" pitchFamily="66" charset="0"/>
              </a:rPr>
              <a:t>Go down B instead</a:t>
            </a:r>
          </a:p>
          <a:p>
            <a:pPr>
              <a:defRPr/>
            </a:pPr>
            <a:r>
              <a:rPr lang="en-GB" dirty="0">
                <a:latin typeface="Comic Sans MS" panose="030F0702030302020204" pitchFamily="66" charset="0"/>
              </a:rPr>
              <a:t>In example 6, which do you think is the easiest corridor to get down?</a:t>
            </a:r>
          </a:p>
          <a:p>
            <a:pPr>
              <a:defRPr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r>
              <a:rPr lang="en-GB" dirty="0">
                <a:latin typeface="Comic Sans MS" panose="030F0702030302020204" pitchFamily="66" charset="0"/>
              </a:rPr>
              <a:t>Look at the real parallel circuits now shown, what things do you notice?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E5753-15B5-4F8A-9C09-6579C36E0C47}"/>
              </a:ext>
            </a:extLst>
          </p:cNvPr>
          <p:cNvSpPr txBox="1"/>
          <p:nvPr/>
        </p:nvSpPr>
        <p:spPr>
          <a:xfrm>
            <a:off x="39669" y="5156971"/>
            <a:ext cx="9072000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u="sng" dirty="0">
                <a:latin typeface="Comic Sans MS" panose="030F0702030302020204" pitchFamily="66" charset="0"/>
              </a:rPr>
              <a:t>Stretch</a:t>
            </a:r>
            <a:endParaRPr lang="en-GB" sz="2000" b="1" u="sng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dirty="0">
                <a:latin typeface="Comic Sans MS" panose="030F0702030302020204" pitchFamily="66" charset="0"/>
              </a:rPr>
              <a:t>In example 1, what would happen if corridor C became blocked? </a:t>
            </a:r>
            <a:r>
              <a:rPr lang="en-GB" b="1" dirty="0">
                <a:latin typeface="Comic Sans MS" panose="030F0702030302020204" pitchFamily="66" charset="0"/>
              </a:rPr>
              <a:t>Go down B instead</a:t>
            </a:r>
          </a:p>
          <a:p>
            <a:pPr>
              <a:defRPr/>
            </a:pPr>
            <a:r>
              <a:rPr lang="en-GB" dirty="0">
                <a:latin typeface="Comic Sans MS" panose="030F0702030302020204" pitchFamily="66" charset="0"/>
              </a:rPr>
              <a:t>In example 6, which do you think is the easiest corridor to get down</a:t>
            </a:r>
            <a:r>
              <a:rPr lang="en-GB" b="1" dirty="0">
                <a:latin typeface="Comic Sans MS" panose="030F0702030302020204" pitchFamily="66" charset="0"/>
              </a:rPr>
              <a:t>? C, most go that way</a:t>
            </a:r>
          </a:p>
          <a:p>
            <a:pPr>
              <a:defRPr/>
            </a:pPr>
            <a:r>
              <a:rPr lang="en-GB" dirty="0">
                <a:latin typeface="Comic Sans MS" panose="030F0702030302020204" pitchFamily="66" charset="0"/>
              </a:rPr>
              <a:t>Look at the real parallel circuits now shown, what things do you notice?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9" y="124172"/>
            <a:ext cx="8361363" cy="49398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u="sng" dirty="0">
                <a:latin typeface="Comic Sans MS" panose="030F0702030302020204" pitchFamily="66" charset="0"/>
              </a:rPr>
              <a:t>SUMMARY</a:t>
            </a:r>
          </a:p>
          <a:p>
            <a:pPr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Parallel circuits have junctions where the current can split and flow down more than one branch.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This means if one branch fails the others still work.</a:t>
            </a: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The current into a junction is the same as the current out of a junction.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The total current is the sum (addition) of the currents along each branch.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Each component in a parallel branch gets the same voltage. This means bulbs are equally bright, or motors run equally fast or buzzers buzz equally loud.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2665D-AF79-4AB4-96C3-4D43143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77000" y="6677273"/>
            <a:ext cx="2895600" cy="280119"/>
          </a:xfrm>
        </p:spPr>
        <p:txBody>
          <a:bodyPr/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</p:spTree>
    <p:extLst>
      <p:ext uri="{BB962C8B-B14F-4D97-AF65-F5344CB8AC3E}">
        <p14:creationId xmlns:p14="http://schemas.microsoft.com/office/powerpoint/2010/main" val="2700102017"/>
      </p:ext>
    </p:extLst>
  </p:cSld>
  <p:clrMapOvr>
    <a:masterClrMapping/>
  </p:clrMapOvr>
</p:sld>
</file>

<file path=ppt/theme/theme1.xml><?xml version="1.0" encoding="utf-8"?>
<a:theme xmlns:a="http://schemas.openxmlformats.org/drawingml/2006/main" name="Lab safety &amp; apparatu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7486</TotalTime>
  <Words>291</Words>
  <Application>Microsoft Office PowerPoint</Application>
  <PresentationFormat>On-screen Show (4:3)</PresentationFormat>
  <Paragraphs>35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Comic Sans MS</vt:lpstr>
      <vt:lpstr>OpenDyslexic</vt:lpstr>
      <vt:lpstr>Lab safety &amp; apparatus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</dc:title>
  <dc:creator>Simon Cox</dc:creator>
  <cp:lastModifiedBy>Amanda Sharp</cp:lastModifiedBy>
  <cp:revision>592</cp:revision>
  <cp:lastPrinted>2016-09-29T14:32:46Z</cp:lastPrinted>
  <dcterms:created xsi:type="dcterms:W3CDTF">2014-09-06T19:55:35Z</dcterms:created>
  <dcterms:modified xsi:type="dcterms:W3CDTF">2021-04-08T13:07:43Z</dcterms:modified>
</cp:coreProperties>
</file>