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m/5dC3VBno3CxAj65A9Dw==" hashData="Er9vdf5owZD07r98QozQackbAl93ylZobvAwN83x3lT5X/KjfVWoxoT7Ob0vP9YEgczU9lF1ENL7aSH0FaTZW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23528" y="5314900"/>
            <a:ext cx="8361363" cy="12687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Using logic which way must heat always flow?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names of the three ways that heat can flow below?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VECONCONTI		ONCDTIOUCN		ATRAIONDI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03365"/>
            <a:ext cx="864096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A human’s internal (inside) temperature is 37</a:t>
            </a:r>
            <a:r>
              <a:rPr lang="en-GB" baseline="30000" dirty="0">
                <a:latin typeface="Comic Sans MS" panose="030F0702030302020204" pitchFamily="66" charset="0"/>
              </a:rPr>
              <a:t>o</a:t>
            </a:r>
            <a:r>
              <a:rPr lang="en-GB" dirty="0">
                <a:latin typeface="Comic Sans MS" panose="030F0702030302020204" pitchFamily="66" charset="0"/>
              </a:rPr>
              <a:t>C. Write down whether the hand gets </a:t>
            </a:r>
            <a:r>
              <a:rPr lang="en-GB" b="1" dirty="0">
                <a:latin typeface="Comic Sans MS" panose="030F0702030302020204" pitchFamily="66" charset="0"/>
              </a:rPr>
              <a:t>colder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b="1" dirty="0">
                <a:latin typeface="Comic Sans MS" panose="030F0702030302020204" pitchFamily="66" charset="0"/>
              </a:rPr>
              <a:t>warmer</a:t>
            </a:r>
            <a:r>
              <a:rPr lang="en-GB" dirty="0">
                <a:latin typeface="Comic Sans MS" panose="030F0702030302020204" pitchFamily="66" charset="0"/>
              </a:rPr>
              <a:t> or </a:t>
            </a:r>
            <a:r>
              <a:rPr lang="en-GB" b="1" dirty="0">
                <a:latin typeface="Comic Sans MS" panose="030F0702030302020204" pitchFamily="66" charset="0"/>
              </a:rPr>
              <a:t>no change </a:t>
            </a:r>
            <a:r>
              <a:rPr lang="en-GB" dirty="0">
                <a:latin typeface="Comic Sans MS" panose="030F0702030302020204" pitchFamily="66" charset="0"/>
              </a:rPr>
              <a:t>in the following examples.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HEAT TRANSFER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3602" y="6606229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3534D-602D-4E27-869F-7DD6D19672BB}"/>
              </a:ext>
            </a:extLst>
          </p:cNvPr>
          <p:cNvSpPr txBox="1"/>
          <p:nvPr/>
        </p:nvSpPr>
        <p:spPr>
          <a:xfrm>
            <a:off x="683568" y="3181082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Warmer</a:t>
            </a:r>
          </a:p>
        </p:txBody>
      </p:sp>
      <p:pic>
        <p:nvPicPr>
          <p:cNvPr id="17" name="Picture 16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4C314E86-BE4C-44FE-AACE-B2BE76759C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28192"/>
            <a:ext cx="4377698" cy="3429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C9D0FF-CC56-4715-9B1C-8AAF2D0605F4}"/>
              </a:ext>
            </a:extLst>
          </p:cNvPr>
          <p:cNvSpPr txBox="1"/>
          <p:nvPr/>
        </p:nvSpPr>
        <p:spPr>
          <a:xfrm>
            <a:off x="6321914" y="1949307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Warmer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DB114D-7722-4F52-8500-8D98D9AFB46E}"/>
              </a:ext>
            </a:extLst>
          </p:cNvPr>
          <p:cNvSpPr txBox="1"/>
          <p:nvPr/>
        </p:nvSpPr>
        <p:spPr>
          <a:xfrm>
            <a:off x="6519682" y="3183282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Colder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8BA21F-9231-473E-B8FD-09532283AF4E}"/>
              </a:ext>
            </a:extLst>
          </p:cNvPr>
          <p:cNvSpPr txBox="1"/>
          <p:nvPr/>
        </p:nvSpPr>
        <p:spPr>
          <a:xfrm>
            <a:off x="6700962" y="4408366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Colder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40781F-1B91-417A-92C8-F5FCDFF0E64A}"/>
              </a:ext>
            </a:extLst>
          </p:cNvPr>
          <p:cNvSpPr txBox="1"/>
          <p:nvPr/>
        </p:nvSpPr>
        <p:spPr>
          <a:xfrm>
            <a:off x="477670" y="1955795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ED04C0-144F-47E5-9BCE-9405854C6906}"/>
              </a:ext>
            </a:extLst>
          </p:cNvPr>
          <p:cNvSpPr txBox="1"/>
          <p:nvPr/>
        </p:nvSpPr>
        <p:spPr>
          <a:xfrm>
            <a:off x="485800" y="4205141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4A5FC1-FED0-4F14-BE60-2A773DA17D73}"/>
              </a:ext>
            </a:extLst>
          </p:cNvPr>
          <p:cNvSpPr/>
          <p:nvPr/>
        </p:nvSpPr>
        <p:spPr>
          <a:xfrm>
            <a:off x="323528" y="5314900"/>
            <a:ext cx="8361363" cy="12687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Using logic which way must heat always flow?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From hot to cold.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names of the three ways that heat can flow below?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VECONCONTI		ONCDTIOUCN		ATRAIONDI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23528" y="5314900"/>
            <a:ext cx="8361363" cy="12687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Using logic which way must heat always flow?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From hot to cold.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names of the three ways that heat can flow below?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CONVECTION		CONDUCTION		RADIATION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7A84DD-B742-40B5-A403-C9BDE7A66BD7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8" grpId="0"/>
      <p:bldP spid="19" grpId="0"/>
      <p:bldP spid="20" grpId="0"/>
      <p:bldP spid="21" grpId="0"/>
      <p:bldP spid="2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4094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 always flows from hot to cold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 can transfer in three ways;</a:t>
            </a: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Conduction</a:t>
            </a:r>
            <a:r>
              <a:rPr lang="en-GB" sz="2400" dirty="0">
                <a:latin typeface="Comic Sans MS" panose="030F0702030302020204" pitchFamily="66" charset="0"/>
              </a:rPr>
              <a:t>, this is the transfer of vibrations from particle to particle. It happens best in solids.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Convection</a:t>
            </a:r>
            <a:r>
              <a:rPr lang="en-GB" sz="2400" dirty="0">
                <a:latin typeface="Comic Sans MS" panose="030F0702030302020204" pitchFamily="66" charset="0"/>
              </a:rPr>
              <a:t>, this happens in liquids and gases. Particles gain energy and the liquid or gas becomes lighter (</a:t>
            </a:r>
            <a:r>
              <a:rPr lang="en-GB" sz="2400" b="1" dirty="0">
                <a:latin typeface="Comic Sans MS" panose="030F0702030302020204" pitchFamily="66" charset="0"/>
              </a:rPr>
              <a:t>less dense</a:t>
            </a:r>
            <a:r>
              <a:rPr lang="en-GB" sz="2400" dirty="0">
                <a:latin typeface="Comic Sans MS" panose="030F0702030302020204" pitchFamily="66" charset="0"/>
              </a:rPr>
              <a:t>) as it expands. It rises carrying heat energy with it. As it cools it becomes </a:t>
            </a:r>
            <a:r>
              <a:rPr lang="en-GB" sz="2400" b="1" dirty="0">
                <a:latin typeface="Comic Sans MS" panose="030F0702030302020204" pitchFamily="66" charset="0"/>
              </a:rPr>
              <a:t>more dense </a:t>
            </a:r>
            <a:r>
              <a:rPr lang="en-GB" sz="2400" dirty="0">
                <a:latin typeface="Comic Sans MS" panose="030F0702030302020204" pitchFamily="66" charset="0"/>
              </a:rPr>
              <a:t>and falls forming a convection current.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Radiation</a:t>
            </a:r>
            <a:r>
              <a:rPr lang="en-GB" sz="2400" dirty="0">
                <a:latin typeface="Comic Sans MS" panose="030F0702030302020204" pitchFamily="66" charset="0"/>
              </a:rPr>
              <a:t>, this is infrared waves carrying energy away from an object. Hotter objects emit more infrared.</a:t>
            </a:r>
          </a:p>
          <a:p>
            <a:pPr marL="18900">
              <a:buSzPct val="110000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an object </a:t>
            </a:r>
            <a:r>
              <a:rPr lang="en-GB" sz="2400" b="1" dirty="0">
                <a:latin typeface="Comic Sans MS" panose="030F0702030302020204" pitchFamily="66" charset="0"/>
              </a:rPr>
              <a:t>absorbs more </a:t>
            </a:r>
            <a:r>
              <a:rPr lang="en-GB" sz="2400" dirty="0">
                <a:latin typeface="Comic Sans MS" panose="030F0702030302020204" pitchFamily="66" charset="0"/>
              </a:rPr>
              <a:t>infrared (heat radiation) than </a:t>
            </a:r>
            <a:r>
              <a:rPr lang="en-GB" sz="2400" b="1" dirty="0">
                <a:latin typeface="Comic Sans MS" panose="030F0702030302020204" pitchFamily="66" charset="0"/>
              </a:rPr>
              <a:t>it emits </a:t>
            </a:r>
            <a:r>
              <a:rPr lang="en-GB" sz="2400" dirty="0">
                <a:latin typeface="Comic Sans MS" panose="030F0702030302020204" pitchFamily="66" charset="0"/>
              </a:rPr>
              <a:t>it gets </a:t>
            </a:r>
            <a:r>
              <a:rPr lang="en-GB" sz="2400" b="1" dirty="0">
                <a:latin typeface="Comic Sans MS" panose="030F0702030302020204" pitchFamily="66" charset="0"/>
              </a:rPr>
              <a:t>hotter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93768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292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342</cp:revision>
  <cp:lastPrinted>2016-09-29T14:32:46Z</cp:lastPrinted>
  <dcterms:created xsi:type="dcterms:W3CDTF">2014-09-06T19:55:35Z</dcterms:created>
  <dcterms:modified xsi:type="dcterms:W3CDTF">2021-03-28T09:20:49Z</dcterms:modified>
</cp:coreProperties>
</file>