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AFEF4-9E56-497E-8906-60CC3AAAF3DC}" v="1" dt="2023-10-24T09:39:42.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Cox" userId="99129368-a252-4b20-9a84-017f319a8848" providerId="ADAL" clId="{057AFEF4-9E56-497E-8906-60CC3AAAF3DC}"/>
    <pc:docChg chg="custSel addSld modSld">
      <pc:chgData name="Simon Cox" userId="99129368-a252-4b20-9a84-017f319a8848" providerId="ADAL" clId="{057AFEF4-9E56-497E-8906-60CC3AAAF3DC}" dt="2023-10-25T07:26:42.869" v="157" actId="20577"/>
      <pc:docMkLst>
        <pc:docMk/>
      </pc:docMkLst>
      <pc:sldChg chg="modSp mod">
        <pc:chgData name="Simon Cox" userId="99129368-a252-4b20-9a84-017f319a8848" providerId="ADAL" clId="{057AFEF4-9E56-497E-8906-60CC3AAAF3DC}" dt="2023-10-25T07:26:42.869" v="157" actId="20577"/>
        <pc:sldMkLst>
          <pc:docMk/>
          <pc:sldMk cId="548111472" sldId="256"/>
        </pc:sldMkLst>
        <pc:spChg chg="mod">
          <ac:chgData name="Simon Cox" userId="99129368-a252-4b20-9a84-017f319a8848" providerId="ADAL" clId="{057AFEF4-9E56-497E-8906-60CC3AAAF3DC}" dt="2023-10-25T07:26:42.869" v="157" actId="20577"/>
          <ac:spMkLst>
            <pc:docMk/>
            <pc:sldMk cId="548111472" sldId="256"/>
            <ac:spMk id="6" creationId="{FDB2E2A9-6181-4DFB-2BD8-64F5899ABAB8}"/>
          </ac:spMkLst>
        </pc:spChg>
      </pc:sldChg>
      <pc:sldChg chg="addSp delSp modSp new mod">
        <pc:chgData name="Simon Cox" userId="99129368-a252-4b20-9a84-017f319a8848" providerId="ADAL" clId="{057AFEF4-9E56-497E-8906-60CC3AAAF3DC}" dt="2023-10-24T09:40:33.310" v="27" actId="1036"/>
        <pc:sldMkLst>
          <pc:docMk/>
          <pc:sldMk cId="3655224779" sldId="257"/>
        </pc:sldMkLst>
        <pc:spChg chg="del">
          <ac:chgData name="Simon Cox" userId="99129368-a252-4b20-9a84-017f319a8848" providerId="ADAL" clId="{057AFEF4-9E56-497E-8906-60CC3AAAF3DC}" dt="2023-10-24T09:39:18.956" v="15" actId="478"/>
          <ac:spMkLst>
            <pc:docMk/>
            <pc:sldMk cId="3655224779" sldId="257"/>
            <ac:spMk id="2" creationId="{FFB4B83E-90D7-0B51-D78A-C97825FF7C19}"/>
          </ac:spMkLst>
        </pc:spChg>
        <pc:spChg chg="del">
          <ac:chgData name="Simon Cox" userId="99129368-a252-4b20-9a84-017f319a8848" providerId="ADAL" clId="{057AFEF4-9E56-497E-8906-60CC3AAAF3DC}" dt="2023-10-24T09:39:16.037" v="14" actId="478"/>
          <ac:spMkLst>
            <pc:docMk/>
            <pc:sldMk cId="3655224779" sldId="257"/>
            <ac:spMk id="3" creationId="{EDE1B920-276E-1B61-4EF6-B8F4895EFC5D}"/>
          </ac:spMkLst>
        </pc:spChg>
        <pc:picChg chg="add mod">
          <ac:chgData name="Simon Cox" userId="99129368-a252-4b20-9a84-017f319a8848" providerId="ADAL" clId="{057AFEF4-9E56-497E-8906-60CC3AAAF3DC}" dt="2023-10-24T09:40:33.310" v="27" actId="1036"/>
          <ac:picMkLst>
            <pc:docMk/>
            <pc:sldMk cId="3655224779" sldId="257"/>
            <ac:picMk id="5" creationId="{4D4CD34A-BE9B-DA41-A6AD-473FC81CEB5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7a612f8827154d0f/Histogram%20bar%20chart%20for%20page%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a612f8827154d0f/Histogram%20bar%20chart%20for%20page%20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Eye colour bar chart for a class of 30 children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Sheet1!$E$1</c:f>
              <c:strCache>
                <c:ptCount val="1"/>
                <c:pt idx="0">
                  <c:v>Number of Children</c:v>
                </c:pt>
              </c:strCache>
            </c:strRef>
          </c:tx>
          <c:spPr>
            <a:solidFill>
              <a:schemeClr val="accent1"/>
            </a:solidFill>
            <a:ln>
              <a:solidFill>
                <a:schemeClr val="tx1"/>
              </a:solidFill>
            </a:ln>
            <a:effectLst/>
          </c:spPr>
          <c:invertIfNegative val="0"/>
          <c:cat>
            <c:strRef>
              <c:f>Sheet1!$D$2:$D$4</c:f>
              <c:strCache>
                <c:ptCount val="3"/>
                <c:pt idx="0">
                  <c:v>Blue</c:v>
                </c:pt>
                <c:pt idx="1">
                  <c:v>Brown</c:v>
                </c:pt>
                <c:pt idx="2">
                  <c:v>Green</c:v>
                </c:pt>
              </c:strCache>
            </c:strRef>
          </c:cat>
          <c:val>
            <c:numRef>
              <c:f>Sheet1!$E$2:$E$4</c:f>
              <c:numCache>
                <c:formatCode>General</c:formatCode>
                <c:ptCount val="3"/>
                <c:pt idx="0">
                  <c:v>10</c:v>
                </c:pt>
                <c:pt idx="1">
                  <c:v>15</c:v>
                </c:pt>
                <c:pt idx="2">
                  <c:v>5</c:v>
                </c:pt>
              </c:numCache>
            </c:numRef>
          </c:val>
          <c:extLst>
            <c:ext xmlns:c16="http://schemas.microsoft.com/office/drawing/2014/chart" uri="{C3380CC4-5D6E-409C-BE32-E72D297353CC}">
              <c16:uniqueId val="{00000000-FF5A-4FB5-9097-52850D25D9BA}"/>
            </c:ext>
          </c:extLst>
        </c:ser>
        <c:dLbls>
          <c:showLegendKey val="0"/>
          <c:showVal val="0"/>
          <c:showCatName val="0"/>
          <c:showSerName val="0"/>
          <c:showPercent val="0"/>
          <c:showBubbleSize val="0"/>
        </c:dLbls>
        <c:gapWidth val="219"/>
        <c:axId val="481854808"/>
        <c:axId val="481853008"/>
      </c:barChart>
      <c:catAx>
        <c:axId val="481854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b="1"/>
                  <a:t>Eye</a:t>
                </a:r>
                <a:r>
                  <a:rPr lang="en-GB" sz="1600" b="1" baseline="0"/>
                  <a:t> Colour</a:t>
                </a:r>
                <a:endParaRPr lang="en-GB" sz="1600"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1" u="none" strike="noStrike" kern="1200" baseline="0">
                <a:solidFill>
                  <a:schemeClr val="tx1">
                    <a:lumMod val="65000"/>
                    <a:lumOff val="35000"/>
                  </a:schemeClr>
                </a:solidFill>
                <a:latin typeface="+mn-lt"/>
                <a:ea typeface="+mn-ea"/>
                <a:cs typeface="+mn-cs"/>
              </a:defRPr>
            </a:pPr>
            <a:endParaRPr lang="en-US"/>
          </a:p>
        </c:txPr>
        <c:crossAx val="481853008"/>
        <c:crosses val="autoZero"/>
        <c:auto val="1"/>
        <c:lblAlgn val="ctr"/>
        <c:lblOffset val="100"/>
        <c:noMultiLvlLbl val="0"/>
      </c:catAx>
      <c:valAx>
        <c:axId val="48185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b="1"/>
                  <a:t>Number</a:t>
                </a:r>
                <a:r>
                  <a:rPr lang="en-GB" sz="1600" b="1" baseline="0"/>
                  <a:t> of children</a:t>
                </a:r>
                <a:endParaRPr lang="en-GB"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81854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2000" b="1"/>
              <a:t>Weight</a:t>
            </a:r>
            <a:r>
              <a:rPr lang="en-GB" sz="2000" b="1" baseline="0"/>
              <a:t> histogram for a class of 30 children</a:t>
            </a:r>
            <a:endParaRPr lang="en-GB" sz="2000"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Sheet1!$H$1</c:f>
              <c:strCache>
                <c:ptCount val="1"/>
                <c:pt idx="0">
                  <c:v>Number of Children</c:v>
                </c:pt>
              </c:strCache>
            </c:strRef>
          </c:tx>
          <c:spPr>
            <a:solidFill>
              <a:schemeClr val="accent1"/>
            </a:solidFill>
            <a:ln>
              <a:solidFill>
                <a:schemeClr val="tx1"/>
              </a:solidFill>
            </a:ln>
            <a:effectLst/>
          </c:spPr>
          <c:invertIfNegative val="0"/>
          <c:cat>
            <c:strRef>
              <c:f>Sheet1!$G$2:$G$6</c:f>
              <c:strCache>
                <c:ptCount val="5"/>
                <c:pt idx="0">
                  <c:v>30 to 34</c:v>
                </c:pt>
                <c:pt idx="1">
                  <c:v>35 to 39</c:v>
                </c:pt>
                <c:pt idx="2">
                  <c:v>40 to 44</c:v>
                </c:pt>
                <c:pt idx="3">
                  <c:v>45 to 49</c:v>
                </c:pt>
                <c:pt idx="4">
                  <c:v>50 to 54</c:v>
                </c:pt>
              </c:strCache>
            </c:strRef>
          </c:cat>
          <c:val>
            <c:numRef>
              <c:f>Sheet1!$H$2:$H$6</c:f>
              <c:numCache>
                <c:formatCode>General</c:formatCode>
                <c:ptCount val="5"/>
                <c:pt idx="0">
                  <c:v>2</c:v>
                </c:pt>
                <c:pt idx="1">
                  <c:v>8</c:v>
                </c:pt>
                <c:pt idx="2">
                  <c:v>10</c:v>
                </c:pt>
                <c:pt idx="3">
                  <c:v>8</c:v>
                </c:pt>
                <c:pt idx="4">
                  <c:v>2</c:v>
                </c:pt>
              </c:numCache>
            </c:numRef>
          </c:val>
          <c:extLst>
            <c:ext xmlns:c16="http://schemas.microsoft.com/office/drawing/2014/chart" uri="{C3380CC4-5D6E-409C-BE32-E72D297353CC}">
              <c16:uniqueId val="{00000000-8EA2-4026-88B5-B527CDF01B28}"/>
            </c:ext>
          </c:extLst>
        </c:ser>
        <c:dLbls>
          <c:showLegendKey val="0"/>
          <c:showVal val="0"/>
          <c:showCatName val="0"/>
          <c:showSerName val="0"/>
          <c:showPercent val="0"/>
          <c:showBubbleSize val="0"/>
        </c:dLbls>
        <c:gapWidth val="0"/>
        <c:axId val="481854808"/>
        <c:axId val="675553200"/>
      </c:barChart>
      <c:catAx>
        <c:axId val="481854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800" b="1"/>
                  <a:t>Weight</a:t>
                </a:r>
                <a:r>
                  <a:rPr lang="en-GB" sz="1800" b="1" baseline="0"/>
                  <a:t> ranges in kilograms</a:t>
                </a:r>
                <a:endParaRPr lang="en-GB" sz="1800"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en-US"/>
          </a:p>
        </c:txPr>
        <c:crossAx val="675553200"/>
        <c:crosses val="autoZero"/>
        <c:auto val="1"/>
        <c:lblAlgn val="ctr"/>
        <c:lblOffset val="100"/>
        <c:noMultiLvlLbl val="0"/>
      </c:catAx>
      <c:valAx>
        <c:axId val="675553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b="1"/>
                  <a:t>Number</a:t>
                </a:r>
                <a:r>
                  <a:rPr lang="en-GB" sz="1600" b="1" baseline="0"/>
                  <a:t> of children</a:t>
                </a:r>
                <a:endParaRPr lang="en-GB"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81854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FCD5-C668-B0BB-2D21-A461A8ADE5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FADE36-0129-C5CC-5FE7-5EA27C2622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2984B2-EC0F-AD8C-1A45-51A96788BBF4}"/>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5" name="Footer Placeholder 4">
            <a:extLst>
              <a:ext uri="{FF2B5EF4-FFF2-40B4-BE49-F238E27FC236}">
                <a16:creationId xmlns:a16="http://schemas.microsoft.com/office/drawing/2014/main" id="{F3568B91-E9CB-EADA-A2E9-74F3448185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7C56B9-61BE-CC79-A14B-8A3C9ACBC5DF}"/>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80393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C73F-627F-B316-91B4-1A23331EDE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F654D7-6A33-87A4-8E54-D5ED144ACE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E02A9D-A92F-4025-47FF-9E87A6D60AF5}"/>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5" name="Footer Placeholder 4">
            <a:extLst>
              <a:ext uri="{FF2B5EF4-FFF2-40B4-BE49-F238E27FC236}">
                <a16:creationId xmlns:a16="http://schemas.microsoft.com/office/drawing/2014/main" id="{7331ED68-D7F8-E6CF-D523-F3AEB88FE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D6F503-16C4-028D-4C08-BC59CD91E8C6}"/>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2313730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4657A-C772-4139-F4B8-026636523C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CC2393-5EDD-6C2C-9378-6F1B28E710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3A246A-0EE8-98E7-FDE5-8A3A76E225C3}"/>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5" name="Footer Placeholder 4">
            <a:extLst>
              <a:ext uri="{FF2B5EF4-FFF2-40B4-BE49-F238E27FC236}">
                <a16:creationId xmlns:a16="http://schemas.microsoft.com/office/drawing/2014/main" id="{4C520DB1-9EB4-1C9B-153C-D31CC1E4CB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319F51-7A02-F04E-9C4C-D4FDA27FD246}"/>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153796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12A2A-6FB3-4210-A539-9072B83B62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0A7761-47DF-1574-46CE-033105F147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351E8-1991-FF64-29E6-E53DF7D53E89}"/>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5" name="Footer Placeholder 4">
            <a:extLst>
              <a:ext uri="{FF2B5EF4-FFF2-40B4-BE49-F238E27FC236}">
                <a16:creationId xmlns:a16="http://schemas.microsoft.com/office/drawing/2014/main" id="{6326CCCA-40FB-2E04-9D4D-6852F238C0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FF3B29-7311-08A7-3C45-5E40F76FC160}"/>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254230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D351-862F-8C98-AC62-FC9ABFF26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945662-C779-50A4-0E36-726D0E474E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87D0DB-D626-D376-3F46-37786699B319}"/>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5" name="Footer Placeholder 4">
            <a:extLst>
              <a:ext uri="{FF2B5EF4-FFF2-40B4-BE49-F238E27FC236}">
                <a16:creationId xmlns:a16="http://schemas.microsoft.com/office/drawing/2014/main" id="{199E650D-B1BF-7BF4-0FA6-A653BC5F8B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E30A27-136E-60DA-F416-791F5EBBEC22}"/>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398055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6FE0-F34C-7FCA-38D3-110B134DF0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50F5A9-FA4C-30F1-0B9E-B70961E33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31B205-C05B-7E46-BD04-6B0DC5E682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57D9514-472C-0541-5F2F-DCEA5CC89504}"/>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6" name="Footer Placeholder 5">
            <a:extLst>
              <a:ext uri="{FF2B5EF4-FFF2-40B4-BE49-F238E27FC236}">
                <a16:creationId xmlns:a16="http://schemas.microsoft.com/office/drawing/2014/main" id="{522AD8CF-A153-EDE0-6004-081B4C420F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E04D33-E9EC-BC71-5E7B-44FDF8E08ADE}"/>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196018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1E9F-6ED8-B570-8CB3-F8546BB48B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D414EF-BA4D-62BF-F9CA-8773A64CD0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D73878-DBDC-77A9-404F-E812AA5730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31C2A0-2C6F-B796-CF90-03CAD10FE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DB5AC3-7C05-45B9-AB4C-F9FB0F5D1A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440B6C-3A75-34E1-A966-4FEC24CE252D}"/>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8" name="Footer Placeholder 7">
            <a:extLst>
              <a:ext uri="{FF2B5EF4-FFF2-40B4-BE49-F238E27FC236}">
                <a16:creationId xmlns:a16="http://schemas.microsoft.com/office/drawing/2014/main" id="{289DAAF7-CC6A-4A2D-5070-A1E3E33450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6D3AD9-3DA1-0612-B15E-30C478DABAE3}"/>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126504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2AF0-2917-4E11-2C75-44F4BBCFDE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1C92391-E69B-C444-E0F4-34A3597F7D53}"/>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4" name="Footer Placeholder 3">
            <a:extLst>
              <a:ext uri="{FF2B5EF4-FFF2-40B4-BE49-F238E27FC236}">
                <a16:creationId xmlns:a16="http://schemas.microsoft.com/office/drawing/2014/main" id="{87858C1C-2D51-4149-D9E0-3E65F5E740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D5F5B8-9A16-7A8B-C18A-A14B60361344}"/>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155764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461726-539D-80BF-FB6F-0A31E78F7EF2}"/>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3" name="Footer Placeholder 2">
            <a:extLst>
              <a:ext uri="{FF2B5EF4-FFF2-40B4-BE49-F238E27FC236}">
                <a16:creationId xmlns:a16="http://schemas.microsoft.com/office/drawing/2014/main" id="{48773EC4-4A87-D165-D524-F3E4B0EE50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13A13A6-4889-4175-986E-7C0FE384D158}"/>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340142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3268-0AB6-768D-5068-4F99671B8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A48D6-EE85-622D-1917-6099B0435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1ADA0D-CF49-E7EA-A58A-3A913467A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F867A7-F345-166D-1359-21C3A180081E}"/>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6" name="Footer Placeholder 5">
            <a:extLst>
              <a:ext uri="{FF2B5EF4-FFF2-40B4-BE49-F238E27FC236}">
                <a16:creationId xmlns:a16="http://schemas.microsoft.com/office/drawing/2014/main" id="{999CF172-A115-2A8E-FE83-821EFF0654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C96ADC-FD10-31DC-9ED2-7613EF81508E}"/>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1637403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2D53-4B5D-02DE-011A-CFBC54D96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190644-BF17-0D82-CE06-C5AA92CC6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B0E012-4630-CDB3-8070-51DB2ECDE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944DE-8409-6648-6740-EEFB15C0A951}"/>
              </a:ext>
            </a:extLst>
          </p:cNvPr>
          <p:cNvSpPr>
            <a:spLocks noGrp="1"/>
          </p:cNvSpPr>
          <p:nvPr>
            <p:ph type="dt" sz="half" idx="10"/>
          </p:nvPr>
        </p:nvSpPr>
        <p:spPr/>
        <p:txBody>
          <a:bodyPr/>
          <a:lstStyle/>
          <a:p>
            <a:fld id="{8516FA54-E904-4430-B0B3-8E14D8ECE852}" type="datetimeFigureOut">
              <a:rPr lang="en-GB" smtClean="0"/>
              <a:t>17/01/2024</a:t>
            </a:fld>
            <a:endParaRPr lang="en-GB"/>
          </a:p>
        </p:txBody>
      </p:sp>
      <p:sp>
        <p:nvSpPr>
          <p:cNvPr id="6" name="Footer Placeholder 5">
            <a:extLst>
              <a:ext uri="{FF2B5EF4-FFF2-40B4-BE49-F238E27FC236}">
                <a16:creationId xmlns:a16="http://schemas.microsoft.com/office/drawing/2014/main" id="{73D5D890-C74F-5E54-48BF-1E4616ADD6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E38706-4238-669A-F57A-744DDB1EA0D3}"/>
              </a:ext>
            </a:extLst>
          </p:cNvPr>
          <p:cNvSpPr>
            <a:spLocks noGrp="1"/>
          </p:cNvSpPr>
          <p:nvPr>
            <p:ph type="sldNum" sz="quarter" idx="12"/>
          </p:nvPr>
        </p:nvSpPr>
        <p:spPr/>
        <p:txBody>
          <a:bodyPr/>
          <a:lstStyle/>
          <a:p>
            <a:fld id="{CF2EAD66-3F98-48AA-B5A2-5A1148D2CBBF}" type="slidenum">
              <a:rPr lang="en-GB" smtClean="0"/>
              <a:t>‹#›</a:t>
            </a:fld>
            <a:endParaRPr lang="en-GB"/>
          </a:p>
        </p:txBody>
      </p:sp>
    </p:spTree>
    <p:extLst>
      <p:ext uri="{BB962C8B-B14F-4D97-AF65-F5344CB8AC3E}">
        <p14:creationId xmlns:p14="http://schemas.microsoft.com/office/powerpoint/2010/main" val="417301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6D7CF-5FB7-95BB-54D4-9D33A01BD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E80D71-E86F-6B9B-DCD5-FDD0659AC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4B4FEA-7CFF-8ADC-5927-F29B60340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6FA54-E904-4430-B0B3-8E14D8ECE852}" type="datetimeFigureOut">
              <a:rPr lang="en-GB" smtClean="0"/>
              <a:t>17/01/2024</a:t>
            </a:fld>
            <a:endParaRPr lang="en-GB"/>
          </a:p>
        </p:txBody>
      </p:sp>
      <p:sp>
        <p:nvSpPr>
          <p:cNvPr id="5" name="Footer Placeholder 4">
            <a:extLst>
              <a:ext uri="{FF2B5EF4-FFF2-40B4-BE49-F238E27FC236}">
                <a16:creationId xmlns:a16="http://schemas.microsoft.com/office/drawing/2014/main" id="{B54F86DD-260D-E8B2-F7C8-7D7A26E8B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44A32B-F469-9A76-7C5E-BEDB3ABAA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EAD66-3F98-48AA-B5A2-5A1148D2CBBF}" type="slidenum">
              <a:rPr lang="en-GB" smtClean="0"/>
              <a:t>‹#›</a:t>
            </a:fld>
            <a:endParaRPr lang="en-GB"/>
          </a:p>
        </p:txBody>
      </p:sp>
    </p:spTree>
    <p:extLst>
      <p:ext uri="{BB962C8B-B14F-4D97-AF65-F5344CB8AC3E}">
        <p14:creationId xmlns:p14="http://schemas.microsoft.com/office/powerpoint/2010/main" val="2976263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ZBZWgrfZFbU"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_qq_Dh9EWsw"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lW6hwmdZbm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xEF8shaU_34"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0BJFoGK5GlY"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ktWirmb6rQw"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2NjzlvAV1lc"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OejdOS4Iqe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YuO4WB4SwC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u87QpOOkdxI"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N80av1SCugY"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J15GK38OYyA"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jUHokSPkzT8"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anRp7FQ9CKY"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GK_vRtHJZu4"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BcpB_986wyk"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UgvH3A-BDx8"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HtooKsIsB0Y"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pjOxpLEynI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nextpagescience.com/downloadabl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3haTJCOkyxA"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44n2SMLv-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nextpagescience.com/downloadabl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nextpagescience.com/downloadable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Lesson 1 Suggested Outline</a:t>
            </a:r>
            <a:br>
              <a:rPr lang="en-US" sz="3800" b="1" dirty="0"/>
            </a:br>
            <a:r>
              <a:rPr lang="en-US" sz="3800" b="1" dirty="0"/>
              <a:t>The Light Microscope</a:t>
            </a:r>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10000"/>
          </a:bodyPr>
          <a:lstStyle/>
          <a:p>
            <a:pPr marL="571500" indent="-457200">
              <a:lnSpc>
                <a:spcPct val="90000"/>
              </a:lnSpc>
              <a:spcAft>
                <a:spcPts val="600"/>
              </a:spcAft>
              <a:buAutoNum type="arabicPeriod"/>
            </a:pPr>
            <a:r>
              <a:rPr lang="en-US" b="1" dirty="0"/>
              <a:t>Hand out the Workbook and Student Answer Sheet . </a:t>
            </a:r>
            <a:r>
              <a:rPr lang="en-US" dirty="0"/>
              <a:t>Gather the students around a microscope and ask some prompting questions,  e.g., what’s it used for? What are the names of the parts? How do we focus?</a:t>
            </a:r>
          </a:p>
          <a:p>
            <a:pPr marL="571500" indent="-457200">
              <a:lnSpc>
                <a:spcPct val="90000"/>
              </a:lnSpc>
              <a:spcAft>
                <a:spcPts val="600"/>
              </a:spcAft>
              <a:buAutoNum type="arabicPeriod"/>
            </a:pPr>
            <a:r>
              <a:rPr lang="en-US" dirty="0"/>
              <a:t>Explain how the microscope is used.</a:t>
            </a:r>
          </a:p>
          <a:p>
            <a:pPr marL="571500" indent="-457200">
              <a:lnSpc>
                <a:spcPct val="90000"/>
              </a:lnSpc>
              <a:spcAft>
                <a:spcPts val="600"/>
              </a:spcAft>
              <a:buAutoNum type="arabicPeriod"/>
            </a:pPr>
            <a:r>
              <a:rPr lang="en-US" dirty="0"/>
              <a:t>Introduce magnification using the example on </a:t>
            </a:r>
            <a:r>
              <a:rPr lang="en-US" b="1" dirty="0"/>
              <a:t>slide 2</a:t>
            </a:r>
            <a:r>
              <a:rPr lang="en-US" dirty="0"/>
              <a:t>.</a:t>
            </a:r>
          </a:p>
          <a:p>
            <a:pPr marL="571500" indent="-457200">
              <a:lnSpc>
                <a:spcPct val="90000"/>
              </a:lnSpc>
              <a:spcAft>
                <a:spcPts val="600"/>
              </a:spcAft>
              <a:buAutoNum type="arabicPeriod"/>
            </a:pPr>
            <a:r>
              <a:rPr lang="en-US" dirty="0"/>
              <a:t>Students complete the workbook questions 1. to 5. onto the               pre-printed Student Answer Sheet using the workbook. </a:t>
            </a:r>
            <a:r>
              <a:rPr lang="en-US" i="1" dirty="0"/>
              <a:t>Assist as necessary.                                                                                                         </a:t>
            </a:r>
            <a:r>
              <a:rPr lang="en-US" b="1" dirty="0"/>
              <a:t>Or,</a:t>
            </a:r>
            <a:r>
              <a:rPr lang="en-US" dirty="0"/>
              <a:t> alternatively allow the students to </a:t>
            </a:r>
            <a:r>
              <a:rPr lang="en-US" dirty="0" err="1"/>
              <a:t>practise</a:t>
            </a:r>
            <a:r>
              <a:rPr lang="en-US" dirty="0"/>
              <a:t> using a microscope then complete the workbook questions depending on the group and the time desired for students to </a:t>
            </a:r>
            <a:r>
              <a:rPr lang="en-US" dirty="0" err="1"/>
              <a:t>practise</a:t>
            </a:r>
            <a:r>
              <a:rPr lang="en-US" dirty="0"/>
              <a:t> using a microscope.</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p:txBody>
      </p:sp>
      <p:sp>
        <p:nvSpPr>
          <p:cNvPr id="3" name="Title 1">
            <a:extLst>
              <a:ext uri="{FF2B5EF4-FFF2-40B4-BE49-F238E27FC236}">
                <a16:creationId xmlns:a16="http://schemas.microsoft.com/office/drawing/2014/main" id="{558E1417-5EDE-5A35-DCF7-C56CC3A8A695}"/>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548111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a:t>
            </a:r>
            <a:r>
              <a:rPr lang="en-US" sz="3800" b="1"/>
              <a:t>Lesson 7 </a:t>
            </a:r>
            <a:r>
              <a:rPr lang="en-US" sz="3800" b="1" dirty="0"/>
              <a:t>Suggested Outline</a:t>
            </a:r>
            <a:br>
              <a:rPr lang="en-US" sz="3800" b="1"/>
            </a:br>
            <a:r>
              <a:rPr lang="en-US" sz="3600" b="1"/>
              <a:t>Diffusion</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77500" lnSpcReduction="20000"/>
          </a:bodyPr>
          <a:lstStyle/>
          <a:p>
            <a:pPr marL="571500" indent="-457200">
              <a:lnSpc>
                <a:spcPct val="90000"/>
              </a:lnSpc>
              <a:spcAft>
                <a:spcPts val="600"/>
              </a:spcAft>
              <a:buAutoNum type="arabicPeriod"/>
            </a:pPr>
            <a:r>
              <a:rPr lang="en-US" b="1" dirty="0"/>
              <a:t>Hand out the Student Answer Sheet and Workbook</a:t>
            </a:r>
            <a:r>
              <a:rPr lang="en-US" dirty="0"/>
              <a:t>. Pose some questions. When someone sprays deodorant in a room why do you smell it not long afterwards? Why do you smell chips passing by a chip shop? Why can we smell the fumes from a car from far away? Discuss answers.</a:t>
            </a:r>
          </a:p>
          <a:p>
            <a:pPr marL="571500" indent="-457200">
              <a:lnSpc>
                <a:spcPct val="90000"/>
              </a:lnSpc>
              <a:spcAft>
                <a:spcPts val="600"/>
              </a:spcAft>
              <a:buAutoNum type="arabicPeriod"/>
            </a:pPr>
            <a:r>
              <a:rPr lang="en-US" dirty="0"/>
              <a:t>Use image of the two cups to highlight high to low concentration, random motion, collisions and spreading without stirring i.e., diffusion. Discuss what it might look like halfway through. </a:t>
            </a:r>
          </a:p>
          <a:p>
            <a:pPr marL="571500" indent="-457200">
              <a:lnSpc>
                <a:spcPct val="90000"/>
              </a:lnSpc>
              <a:spcAft>
                <a:spcPts val="600"/>
              </a:spcAft>
              <a:buAutoNum type="arabicPeriod"/>
            </a:pPr>
            <a:r>
              <a:rPr lang="en-US" dirty="0"/>
              <a:t>Watch gif animation slide 3.</a:t>
            </a:r>
          </a:p>
          <a:p>
            <a:pPr marL="571500" indent="-457200">
              <a:lnSpc>
                <a:spcPct val="90000"/>
              </a:lnSpc>
              <a:spcAft>
                <a:spcPts val="600"/>
              </a:spcAft>
              <a:buAutoNum type="arabicPeriod"/>
            </a:pPr>
            <a:r>
              <a:rPr lang="en-US" dirty="0"/>
              <a:t>Explain examples of where diffusion is useful and what the answers to 4 A. to D. would be.</a:t>
            </a:r>
          </a:p>
          <a:p>
            <a:pPr marL="571500" indent="-457200">
              <a:lnSpc>
                <a:spcPct val="90000"/>
              </a:lnSpc>
              <a:spcAft>
                <a:spcPts val="600"/>
              </a:spcAft>
              <a:buAutoNum type="arabicPeriod"/>
            </a:pPr>
            <a:r>
              <a:rPr lang="en-US" dirty="0"/>
              <a:t>Optional practical / demo: tea bag diffusion in hot and cold water.</a:t>
            </a:r>
          </a:p>
          <a:p>
            <a:pPr marL="571500" indent="-457200">
              <a:lnSpc>
                <a:spcPct val="90000"/>
              </a:lnSpc>
              <a:spcAft>
                <a:spcPts val="600"/>
              </a:spcAft>
              <a:buAutoNum type="arabicPeriod"/>
            </a:pPr>
            <a:r>
              <a:rPr lang="en-US" dirty="0"/>
              <a:t>Students use workbook to complete questions Q1 to Q5.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571500" indent="-457200">
              <a:lnSpc>
                <a:spcPct val="90000"/>
              </a:lnSpc>
              <a:spcAft>
                <a:spcPts val="600"/>
              </a:spcAft>
              <a:buAutoNum type="arabicPeriod"/>
            </a:pPr>
            <a:endParaRPr lang="en-US" dirty="0"/>
          </a:p>
          <a:p>
            <a:pPr marL="571500" indent="-457200">
              <a:lnSpc>
                <a:spcPct val="90000"/>
              </a:lnSpc>
              <a:spcAft>
                <a:spcPts val="600"/>
              </a:spcAf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347089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coffee, table, drink&#10;&#10;Description automatically generated">
            <a:extLst>
              <a:ext uri="{FF2B5EF4-FFF2-40B4-BE49-F238E27FC236}">
                <a16:creationId xmlns:a16="http://schemas.microsoft.com/office/drawing/2014/main" id="{F848F3F3-0F8B-5509-505D-11BF30E8B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254" y="1053263"/>
            <a:ext cx="10913492" cy="5023980"/>
          </a:xfrm>
          <a:prstGeom prst="rect">
            <a:avLst/>
          </a:prstGeom>
        </p:spPr>
      </p:pic>
    </p:spTree>
    <p:extLst>
      <p:ext uri="{BB962C8B-B14F-4D97-AF65-F5344CB8AC3E}">
        <p14:creationId xmlns:p14="http://schemas.microsoft.com/office/powerpoint/2010/main" val="1752076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orange dots&#10;&#10;Description automatically generated">
            <a:extLst>
              <a:ext uri="{FF2B5EF4-FFF2-40B4-BE49-F238E27FC236}">
                <a16:creationId xmlns:a16="http://schemas.microsoft.com/office/drawing/2014/main" id="{4796FEA1-9DEB-819C-878D-3195D6BEE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58666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a:t>
            </a:r>
            <a:r>
              <a:rPr lang="en-US" sz="3800" b="1"/>
              <a:t>Lesson </a:t>
            </a:r>
            <a:r>
              <a:rPr lang="en-US" sz="3800" b="1" dirty="0"/>
              <a:t>8</a:t>
            </a:r>
            <a:r>
              <a:rPr lang="en-US" sz="3800" b="1"/>
              <a:t> </a:t>
            </a:r>
            <a:r>
              <a:rPr lang="en-US" sz="3800" b="1" dirty="0"/>
              <a:t>Suggested Outline</a:t>
            </a:r>
            <a:br>
              <a:rPr lang="en-US" sz="3800" b="1" dirty="0"/>
            </a:br>
            <a:r>
              <a:rPr lang="en-US" sz="3600" b="1" dirty="0"/>
              <a:t>Digestive System</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20000"/>
          </a:bodyPr>
          <a:lstStyle/>
          <a:p>
            <a:pPr marL="457200" indent="-342900">
              <a:lnSpc>
                <a:spcPct val="90000"/>
              </a:lnSpc>
              <a:spcAft>
                <a:spcPts val="600"/>
              </a:spcAft>
              <a:buFont typeface="+mj-lt"/>
              <a:buAutoNum type="arabicPeriod"/>
            </a:pPr>
            <a:r>
              <a:rPr lang="en-US" b="1" dirty="0"/>
              <a:t>Hand out the Student Answer Sheet and Workbook</a:t>
            </a:r>
            <a:r>
              <a:rPr lang="en-US" dirty="0"/>
              <a:t>. Turn to page 9 so that the digestive system is visible.                             Use prompts: If I say digestion starts on the plate, what do you think I mean? What’s the purpose of digestion? What parts can you name? What do they do? What’s an enzyme? What happens if the digestive system has a disease?</a:t>
            </a:r>
          </a:p>
          <a:p>
            <a:pPr marL="457200" indent="-342900">
              <a:lnSpc>
                <a:spcPct val="90000"/>
              </a:lnSpc>
              <a:spcAft>
                <a:spcPts val="600"/>
              </a:spcAft>
              <a:buFont typeface="+mj-lt"/>
              <a:buAutoNum type="arabicPeriod"/>
            </a:pPr>
            <a:r>
              <a:rPr lang="en-US" dirty="0"/>
              <a:t>Label diagram in Q2 together or assist as necessary.</a:t>
            </a:r>
          </a:p>
          <a:p>
            <a:pPr marL="457200" indent="-342900">
              <a:lnSpc>
                <a:spcPct val="90000"/>
              </a:lnSpc>
              <a:spcAft>
                <a:spcPts val="600"/>
              </a:spcAft>
              <a:buFont typeface="+mj-lt"/>
              <a:buAutoNum type="arabicPeriod"/>
            </a:pPr>
            <a:r>
              <a:rPr lang="en-US" dirty="0"/>
              <a:t>Watch video clip </a:t>
            </a:r>
            <a:r>
              <a:rPr lang="en-GB" dirty="0">
                <a:hlinkClick r:id="rId3"/>
              </a:rPr>
              <a:t>Digestive System | The </a:t>
            </a:r>
            <a:r>
              <a:rPr lang="en-GB" dirty="0" err="1">
                <a:hlinkClick r:id="rId3"/>
              </a:rPr>
              <a:t>Dr.</a:t>
            </a:r>
            <a:r>
              <a:rPr lang="en-GB" dirty="0">
                <a:hlinkClick r:id="rId3"/>
              </a:rPr>
              <a:t> Binocs Show | Learn Videos For Kids – YouTube</a:t>
            </a:r>
            <a:r>
              <a:rPr lang="en-GB" dirty="0"/>
              <a:t> as a part way summary or demo your digestion practical. Use a toothpaste tube for peristalsis.</a:t>
            </a:r>
          </a:p>
          <a:p>
            <a:pPr marL="457200" indent="-342900">
              <a:lnSpc>
                <a:spcPct val="90000"/>
              </a:lnSpc>
              <a:spcAft>
                <a:spcPts val="600"/>
              </a:spcAft>
              <a:buFont typeface="+mj-lt"/>
              <a:buAutoNum type="arabicPeriod"/>
            </a:pPr>
            <a:r>
              <a:rPr lang="en-US" dirty="0"/>
              <a:t>Students then complete Q1 to Q6. Assist as necessary.</a:t>
            </a:r>
            <a:endParaRPr lang="en-GB" dirty="0"/>
          </a:p>
          <a:p>
            <a:pPr marL="457200" indent="-342900">
              <a:lnSpc>
                <a:spcPct val="90000"/>
              </a:lnSpc>
              <a:spcAft>
                <a:spcPts val="600"/>
              </a:spcAft>
              <a:buFont typeface="+mj-lt"/>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GB" dirty="0"/>
          </a:p>
          <a:p>
            <a:pPr marL="457200" indent="-342900">
              <a:lnSpc>
                <a:spcPct val="90000"/>
              </a:lnSpc>
              <a:spcAft>
                <a:spcPts val="600"/>
              </a:spcAft>
              <a:buFont typeface="+mj-lt"/>
              <a:buAutoNum type="arabicPeriod"/>
            </a:pPr>
            <a:endParaRPr lang="en-GB" dirty="0"/>
          </a:p>
          <a:p>
            <a:pPr marL="457200" indent="-342900">
              <a:lnSpc>
                <a:spcPct val="90000"/>
              </a:lnSpc>
              <a:spcAft>
                <a:spcPts val="600"/>
              </a:spcAft>
              <a:buFont typeface="+mj-lt"/>
              <a:buAutoNum type="arabicPeriod"/>
            </a:pPr>
            <a:endParaRPr lang="en-GB"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11030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Lesson 9 Suggested Outline</a:t>
            </a:r>
            <a:br>
              <a:rPr lang="en-US" sz="3800" b="1" dirty="0"/>
            </a:br>
            <a:r>
              <a:rPr lang="en-US" sz="3600" b="1" dirty="0"/>
              <a:t>Enzymes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77500" lnSpcReduction="20000"/>
          </a:bodyPr>
          <a:lstStyle/>
          <a:p>
            <a:pPr marL="457200" indent="-342900">
              <a:lnSpc>
                <a:spcPct val="90000"/>
              </a:lnSpc>
              <a:spcAft>
                <a:spcPts val="600"/>
              </a:spcAft>
              <a:buFont typeface="+mj-lt"/>
              <a:buAutoNum type="arabicPeriod"/>
            </a:pPr>
            <a:r>
              <a:rPr lang="en-US" b="1" dirty="0"/>
              <a:t>Hand out the Student Answer Sheet and Workbook</a:t>
            </a:r>
            <a:r>
              <a:rPr lang="en-US" dirty="0"/>
              <a:t>. Use the images of cheese, washing powder, alcohol, soft </a:t>
            </a:r>
            <a:r>
              <a:rPr lang="en-US" dirty="0" err="1"/>
              <a:t>centred</a:t>
            </a:r>
            <a:r>
              <a:rPr lang="en-US" dirty="0"/>
              <a:t> chocolates and the digestive system (</a:t>
            </a:r>
            <a:r>
              <a:rPr lang="en-US" b="1" dirty="0"/>
              <a:t>slide 2</a:t>
            </a:r>
            <a:r>
              <a:rPr lang="en-US" dirty="0"/>
              <a:t>). Ask what do they all have in common? Elicit the words catalyst and enzymes, what do they do? Discuss examples with a focus on digestion:  protease (pepsin), carbohydrase (amylase) and lipase. Images here can help depending level required (pg29 has proteins, fat and starch images for what the molecules would break down into).</a:t>
            </a:r>
          </a:p>
          <a:p>
            <a:pPr marL="457200" indent="-342900">
              <a:lnSpc>
                <a:spcPct val="90000"/>
              </a:lnSpc>
              <a:spcAft>
                <a:spcPts val="600"/>
              </a:spcAft>
              <a:buFont typeface="+mj-lt"/>
              <a:buAutoNum type="arabicPeriod"/>
            </a:pPr>
            <a:r>
              <a:rPr lang="en-US" dirty="0"/>
              <a:t>Ask what else can speed up a reaction? Elicit temperature. Does this work with enzymes? Discuss typical rate Vs temperature enzyme based reaction plot (</a:t>
            </a:r>
            <a:r>
              <a:rPr lang="en-US" b="1" dirty="0"/>
              <a:t>slide 2</a:t>
            </a:r>
            <a:r>
              <a:rPr lang="en-US" dirty="0"/>
              <a:t>). Discuss what it shows. Optimum temperature for human enzymes is 37C. What is a human’s internal body temperature?</a:t>
            </a:r>
          </a:p>
          <a:p>
            <a:pPr marL="457200" indent="-342900">
              <a:lnSpc>
                <a:spcPct val="90000"/>
              </a:lnSpc>
              <a:spcAft>
                <a:spcPts val="600"/>
              </a:spcAft>
              <a:buFont typeface="+mj-lt"/>
              <a:buAutoNum type="arabicPeriod"/>
            </a:pPr>
            <a:r>
              <a:rPr lang="en-US" dirty="0"/>
              <a:t>Option: first 4mins 50s of  </a:t>
            </a:r>
            <a:r>
              <a:rPr lang="en-GB" dirty="0">
                <a:hlinkClick r:id="rId3"/>
              </a:rPr>
              <a:t>Key Stage 3 Science (Biology) - Enzymes in Digestion – YouTube</a:t>
            </a:r>
            <a:r>
              <a:rPr lang="en-GB" dirty="0"/>
              <a:t> .</a:t>
            </a:r>
            <a:endParaRPr lang="en-US" dirty="0"/>
          </a:p>
          <a:p>
            <a:pPr marL="457200" indent="-342900">
              <a:lnSpc>
                <a:spcPct val="90000"/>
              </a:lnSpc>
              <a:spcAft>
                <a:spcPts val="600"/>
              </a:spcAft>
              <a:buFont typeface="+mj-lt"/>
              <a:buAutoNum type="arabicPeriod"/>
            </a:pPr>
            <a:r>
              <a:rPr lang="en-US" dirty="0"/>
              <a:t>Students complete Q1 to Q5. Assist as necessary.</a:t>
            </a:r>
          </a:p>
          <a:p>
            <a:pPr marL="457200" indent="-342900">
              <a:lnSpc>
                <a:spcPct val="90000"/>
              </a:lnSpc>
              <a:spcAft>
                <a:spcPts val="600"/>
              </a:spcAft>
              <a:buFont typeface="+mj-lt"/>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a:t> the key points you want taken away.</a:t>
            </a:r>
          </a:p>
          <a:p>
            <a:pPr marL="114300">
              <a:lnSpc>
                <a:spcPct val="90000"/>
              </a:lnSpc>
              <a:spcAft>
                <a:spcPts val="600"/>
              </a:spcAft>
            </a:pPr>
            <a:endParaRPr lang="en-US" dirty="0"/>
          </a:p>
          <a:p>
            <a:pPr marL="114300">
              <a:lnSpc>
                <a:spcPct val="90000"/>
              </a:lnSpc>
              <a:spcAft>
                <a:spcPts val="600"/>
              </a:spcAft>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26448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zyme Activity | Definition &amp; Functions - Video &amp; Lesson Transcript |  Study.com">
            <a:extLst>
              <a:ext uri="{FF2B5EF4-FFF2-40B4-BE49-F238E27FC236}">
                <a16:creationId xmlns:a16="http://schemas.microsoft.com/office/drawing/2014/main" id="{8AF80714-6386-6574-CA09-FB67E31D1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660" y="3113009"/>
            <a:ext cx="5683348" cy="3196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mental cheese - Wikipedia">
            <a:extLst>
              <a:ext uri="{FF2B5EF4-FFF2-40B4-BE49-F238E27FC236}">
                <a16:creationId xmlns:a16="http://schemas.microsoft.com/office/drawing/2014/main" id="{8B5F08E7-C2C0-D3DF-ADD0-6F1839BA2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1" y="63018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rsil Professional Bio Washing Powder 97 Wash - Washing Products - Mole  Avon">
            <a:extLst>
              <a:ext uri="{FF2B5EF4-FFF2-40B4-BE49-F238E27FC236}">
                <a16:creationId xmlns:a16="http://schemas.microsoft.com/office/drawing/2014/main" id="{9553E124-C97E-5378-DAB8-3658D2A38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647" y="406351"/>
            <a:ext cx="183832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s low-alcohol beer healthy? | BBC Good Food">
            <a:extLst>
              <a:ext uri="{FF2B5EF4-FFF2-40B4-BE49-F238E27FC236}">
                <a16:creationId xmlns:a16="http://schemas.microsoft.com/office/drawing/2014/main" id="{BA8847B2-89A0-455A-6CCE-2B7DE4A51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080" y="594728"/>
            <a:ext cx="22479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oft Caramels in Dark Chocolate — Truffle Witch">
            <a:extLst>
              <a:ext uri="{FF2B5EF4-FFF2-40B4-BE49-F238E27FC236}">
                <a16:creationId xmlns:a16="http://schemas.microsoft.com/office/drawing/2014/main" id="{8AD91E0D-5C21-CA42-22F5-C147944FAB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4346" y="67561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igestive System - Labster Theory">
            <a:extLst>
              <a:ext uri="{FF2B5EF4-FFF2-40B4-BE49-F238E27FC236}">
                <a16:creationId xmlns:a16="http://schemas.microsoft.com/office/drawing/2014/main" id="{71996C4C-F888-2FAF-A995-5CBDB8DB92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0508" y="3113009"/>
            <a:ext cx="4580726" cy="335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0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102087" y="329184"/>
            <a:ext cx="6574098" cy="1783080"/>
          </a:xfrm>
        </p:spPr>
        <p:txBody>
          <a:bodyPr vert="horz" lIns="91440" tIns="45720" rIns="91440" bIns="45720" rtlCol="0" anchor="b">
            <a:normAutofit/>
          </a:bodyPr>
          <a:lstStyle/>
          <a:p>
            <a:r>
              <a:rPr lang="en-US" sz="3800" b="1" dirty="0"/>
              <a:t>KS3 Biology Workbook: Lesson 10 Suggested Outline</a:t>
            </a:r>
            <a:br>
              <a:rPr lang="en-US" sz="3800" b="1" dirty="0"/>
            </a:br>
            <a:r>
              <a:rPr lang="en-US" sz="3600" b="1" dirty="0"/>
              <a:t>Food Fuel</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20000"/>
          </a:bodyPr>
          <a:lstStyle/>
          <a:p>
            <a:pPr marL="457200" indent="-342900">
              <a:lnSpc>
                <a:spcPct val="90000"/>
              </a:lnSpc>
              <a:spcAft>
                <a:spcPts val="600"/>
              </a:spcAft>
              <a:buFont typeface="+mj-lt"/>
              <a:buAutoNum type="arabicPeriod"/>
            </a:pPr>
            <a:r>
              <a:rPr lang="en-US" b="1" dirty="0"/>
              <a:t>Hand out the Student Answer Sheet and Workbook</a:t>
            </a:r>
            <a:r>
              <a:rPr lang="en-US" dirty="0"/>
              <a:t>. Project a food label (</a:t>
            </a:r>
            <a:r>
              <a:rPr lang="en-US" b="1" dirty="0"/>
              <a:t>slide 2</a:t>
            </a:r>
            <a:r>
              <a:rPr lang="en-US" dirty="0"/>
              <a:t>) and discuss what they tell us. Explain adult daily maximums are: energy </a:t>
            </a:r>
            <a:r>
              <a:rPr lang="en-US" b="1" dirty="0"/>
              <a:t>8400KJ</a:t>
            </a:r>
            <a:r>
              <a:rPr lang="en-US" dirty="0"/>
              <a:t>, protein </a:t>
            </a:r>
            <a:r>
              <a:rPr lang="en-US" b="1" dirty="0"/>
              <a:t>50g</a:t>
            </a:r>
            <a:r>
              <a:rPr lang="en-US" dirty="0"/>
              <a:t>, fat </a:t>
            </a:r>
            <a:r>
              <a:rPr lang="en-US" b="1" dirty="0"/>
              <a:t>70g</a:t>
            </a:r>
            <a:r>
              <a:rPr lang="en-US" dirty="0"/>
              <a:t>, carbohydrates </a:t>
            </a:r>
            <a:r>
              <a:rPr lang="en-US" b="1" dirty="0"/>
              <a:t>260g</a:t>
            </a:r>
            <a:r>
              <a:rPr lang="en-US" dirty="0"/>
              <a:t>, </a:t>
            </a:r>
            <a:r>
              <a:rPr lang="en-US" dirty="0" err="1"/>
              <a:t>fibre</a:t>
            </a:r>
            <a:r>
              <a:rPr lang="en-US" dirty="0"/>
              <a:t> </a:t>
            </a:r>
            <a:r>
              <a:rPr lang="en-US" b="1" dirty="0"/>
              <a:t>30g</a:t>
            </a:r>
            <a:r>
              <a:rPr lang="en-US" dirty="0"/>
              <a:t> and sodium (salt) </a:t>
            </a:r>
            <a:r>
              <a:rPr lang="en-US" b="1" dirty="0"/>
              <a:t>6g</a:t>
            </a:r>
            <a:r>
              <a:rPr lang="en-US" dirty="0"/>
              <a:t>.              What do the food groups do for us?                                            Labels often tell us % Reference intake (%RI) for 100g. E.g., 100g of chocolate biscuits with 1.5g protein means: </a:t>
            </a:r>
            <a:r>
              <a:rPr lang="en-US" b="1" dirty="0"/>
              <a:t>1.5/50=3% </a:t>
            </a:r>
            <a:r>
              <a:rPr lang="en-US" dirty="0"/>
              <a:t>(%RI).</a:t>
            </a:r>
          </a:p>
          <a:p>
            <a:pPr marL="457200" indent="-342900">
              <a:lnSpc>
                <a:spcPct val="90000"/>
              </a:lnSpc>
              <a:spcAft>
                <a:spcPts val="600"/>
              </a:spcAft>
              <a:buFont typeface="+mj-lt"/>
              <a:buAutoNum type="arabicPeriod"/>
            </a:pPr>
            <a:r>
              <a:rPr lang="en-US" dirty="0"/>
              <a:t>Highlight that the amount of energy we need varies with our lifestyle and age. Adults with manual jobs may need more than 8400KJ, young children less, teenagers more. Discuss.</a:t>
            </a:r>
          </a:p>
          <a:p>
            <a:pPr marL="457200" indent="-342900">
              <a:lnSpc>
                <a:spcPct val="90000"/>
              </a:lnSpc>
              <a:spcAft>
                <a:spcPts val="600"/>
              </a:spcAft>
              <a:buFont typeface="+mj-lt"/>
              <a:buAutoNum type="arabicPeriod"/>
            </a:pPr>
            <a:r>
              <a:rPr lang="en-US" dirty="0"/>
              <a:t>Complete Q1 to Q5, for some groups completing the tables together is suitable. Assist as necessary.</a:t>
            </a:r>
          </a:p>
          <a:p>
            <a:pPr marL="457200" indent="-342900">
              <a:lnSpc>
                <a:spcPct val="90000"/>
              </a:lnSpc>
              <a:spcAft>
                <a:spcPts val="600"/>
              </a:spcAft>
              <a:buFont typeface="+mj-lt"/>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982675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uide to creating a front of pack (FoP) nutrition label for pre-packed  products sold through retail outlets">
            <a:extLst>
              <a:ext uri="{FF2B5EF4-FFF2-40B4-BE49-F238E27FC236}">
                <a16:creationId xmlns:a16="http://schemas.microsoft.com/office/drawing/2014/main" id="{151C72C3-64B2-3C3B-3560-F6C2B933F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825" y="1510748"/>
            <a:ext cx="7470017" cy="3201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C0B357-7CD6-2459-49D1-6B553D4EE124}"/>
              </a:ext>
            </a:extLst>
          </p:cNvPr>
          <p:cNvSpPr txBox="1"/>
          <p:nvPr/>
        </p:nvSpPr>
        <p:spPr>
          <a:xfrm>
            <a:off x="2438400" y="410817"/>
            <a:ext cx="6612835" cy="369332"/>
          </a:xfrm>
          <a:prstGeom prst="rect">
            <a:avLst/>
          </a:prstGeom>
          <a:noFill/>
        </p:spPr>
        <p:txBody>
          <a:bodyPr wrap="square" rtlCol="0">
            <a:spAutoFit/>
          </a:bodyPr>
          <a:lstStyle/>
          <a:p>
            <a:r>
              <a:rPr lang="en-GB" b="1" u="sng" dirty="0"/>
              <a:t>Example food label</a:t>
            </a:r>
          </a:p>
        </p:txBody>
      </p:sp>
      <p:sp>
        <p:nvSpPr>
          <p:cNvPr id="3" name="TextBox 2">
            <a:extLst>
              <a:ext uri="{FF2B5EF4-FFF2-40B4-BE49-F238E27FC236}">
                <a16:creationId xmlns:a16="http://schemas.microsoft.com/office/drawing/2014/main" id="{979D394E-45A3-0A6D-D77E-F6660C7BA7D3}"/>
              </a:ext>
            </a:extLst>
          </p:cNvPr>
          <p:cNvSpPr txBox="1"/>
          <p:nvPr/>
        </p:nvSpPr>
        <p:spPr>
          <a:xfrm>
            <a:off x="2114825" y="1041879"/>
            <a:ext cx="6612835" cy="369332"/>
          </a:xfrm>
          <a:prstGeom prst="rect">
            <a:avLst/>
          </a:prstGeom>
          <a:noFill/>
        </p:spPr>
        <p:txBody>
          <a:bodyPr wrap="square" rtlCol="0">
            <a:spAutoFit/>
          </a:bodyPr>
          <a:lstStyle/>
          <a:p>
            <a:r>
              <a:rPr lang="en-GB" dirty="0"/>
              <a:t>%</a:t>
            </a:r>
            <a:r>
              <a:rPr lang="en-GB"/>
              <a:t>RI calculations</a:t>
            </a:r>
            <a:endParaRPr lang="en-GB" dirty="0"/>
          </a:p>
        </p:txBody>
      </p:sp>
    </p:spTree>
    <p:extLst>
      <p:ext uri="{BB962C8B-B14F-4D97-AF65-F5344CB8AC3E}">
        <p14:creationId xmlns:p14="http://schemas.microsoft.com/office/powerpoint/2010/main" val="3002847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102087" y="329184"/>
            <a:ext cx="6574098" cy="1783080"/>
          </a:xfrm>
        </p:spPr>
        <p:txBody>
          <a:bodyPr vert="horz" lIns="91440" tIns="45720" rIns="91440" bIns="45720" rtlCol="0" anchor="b">
            <a:normAutofit/>
          </a:bodyPr>
          <a:lstStyle/>
          <a:p>
            <a:r>
              <a:rPr lang="en-US" sz="3800" b="1" dirty="0"/>
              <a:t>KS3 Biology Workbook: Lesson 11 Suggested Outline</a:t>
            </a:r>
            <a:br>
              <a:rPr lang="en-US" sz="3800" b="1" dirty="0"/>
            </a:br>
            <a:r>
              <a:rPr lang="en-US" sz="3600" b="1" dirty="0"/>
              <a:t>Healthy Human Diet</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marL="457200" indent="-342900">
              <a:lnSpc>
                <a:spcPct val="90000"/>
              </a:lnSpc>
              <a:spcAft>
                <a:spcPts val="600"/>
              </a:spcAft>
              <a:buFont typeface="+mj-lt"/>
              <a:buAutoNum type="arabicPeriod"/>
            </a:pPr>
            <a:r>
              <a:rPr lang="en-US" b="1" dirty="0"/>
              <a:t>Hand out the Student Answer Sheet and Workbook</a:t>
            </a:r>
            <a:r>
              <a:rPr lang="en-US" dirty="0"/>
              <a:t>. Project an image of scurvy, rickets, lethargy, obesity and a malnourished person (slide 2). Discuss what might have gone wrong. Discuss what the food groups are and what we need from our food. What carbohydrate, proteins, fats, vitamins, minerals, water and </a:t>
            </a:r>
            <a:r>
              <a:rPr lang="en-US" dirty="0" err="1"/>
              <a:t>fibre</a:t>
            </a:r>
            <a:r>
              <a:rPr lang="en-US" dirty="0"/>
              <a:t> are needed for.</a:t>
            </a:r>
          </a:p>
          <a:p>
            <a:pPr marL="457200" indent="-342900">
              <a:lnSpc>
                <a:spcPct val="90000"/>
              </a:lnSpc>
              <a:spcAft>
                <a:spcPts val="600"/>
              </a:spcAft>
              <a:buFont typeface="+mj-lt"/>
              <a:buAutoNum type="arabicPeriod"/>
            </a:pPr>
            <a:r>
              <a:rPr lang="en-US" dirty="0"/>
              <a:t>Project and discuss the Eatwell plate (slide 3). What’s it showing us?</a:t>
            </a:r>
          </a:p>
          <a:p>
            <a:pPr marL="457200" indent="-342900">
              <a:lnSpc>
                <a:spcPct val="90000"/>
              </a:lnSpc>
              <a:spcAft>
                <a:spcPts val="600"/>
              </a:spcAft>
              <a:buFont typeface="+mj-lt"/>
              <a:buAutoNum type="arabicPeriod"/>
            </a:pPr>
            <a:r>
              <a:rPr lang="en-US" dirty="0"/>
              <a:t>Students complete Q1 to Q5. Assist as necessary.</a:t>
            </a:r>
          </a:p>
          <a:p>
            <a:pPr marL="457200" indent="-342900">
              <a:lnSpc>
                <a:spcPct val="90000"/>
              </a:lnSpc>
              <a:spcAft>
                <a:spcPts val="600"/>
              </a:spcAft>
              <a:buFont typeface="+mj-lt"/>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299608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urvy - Wikipedia">
            <a:extLst>
              <a:ext uri="{FF2B5EF4-FFF2-40B4-BE49-F238E27FC236}">
                <a16:creationId xmlns:a16="http://schemas.microsoft.com/office/drawing/2014/main" id="{9CB46D12-4E38-183F-33A7-29A2B40F8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374" y="1081014"/>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ckets: Symptoms, Diagnosis, and Treatments – VigyanVeda">
            <a:extLst>
              <a:ext uri="{FF2B5EF4-FFF2-40B4-BE49-F238E27FC236}">
                <a16:creationId xmlns:a16="http://schemas.microsoft.com/office/drawing/2014/main" id="{FA19BC3D-ED14-C5CA-E851-08E4FAA2B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4576" y="611652"/>
            <a:ext cx="19240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thargy, signs, symptoms, causes, diagnosis and treatment">
            <a:extLst>
              <a:ext uri="{FF2B5EF4-FFF2-40B4-BE49-F238E27FC236}">
                <a16:creationId xmlns:a16="http://schemas.microsoft.com/office/drawing/2014/main" id="{A7914D14-50F7-3D05-AA87-BCDF4739C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793" y="4119637"/>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ne million morbidly obese Britons: How can we stop the rise of the  super-sized? - Mirror Online">
            <a:extLst>
              <a:ext uri="{FF2B5EF4-FFF2-40B4-BE49-F238E27FC236}">
                <a16:creationId xmlns:a16="http://schemas.microsoft.com/office/drawing/2014/main" id="{9B803201-D55A-204C-B18A-D2410C6AF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1066" y="1495425"/>
            <a:ext cx="1685925"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ver 33 lakh Indian children malnourished, 17.7 lakh severely affected |  Mint">
            <a:extLst>
              <a:ext uri="{FF2B5EF4-FFF2-40B4-BE49-F238E27FC236}">
                <a16:creationId xmlns:a16="http://schemas.microsoft.com/office/drawing/2014/main" id="{A2D78E0C-8EA1-FF51-9D9A-8D24983049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5023" y="421005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15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4D4CD34A-BE9B-DA41-A6AD-473FC81CE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225084"/>
            <a:ext cx="9700752" cy="6858000"/>
          </a:xfrm>
          <a:prstGeom prst="rect">
            <a:avLst/>
          </a:prstGeom>
        </p:spPr>
      </p:pic>
    </p:spTree>
    <p:extLst>
      <p:ext uri="{BB962C8B-B14F-4D97-AF65-F5344CB8AC3E}">
        <p14:creationId xmlns:p14="http://schemas.microsoft.com/office/powerpoint/2010/main" val="3655224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atwell Guide - Wikipedia">
            <a:extLst>
              <a:ext uri="{FF2B5EF4-FFF2-40B4-BE49-F238E27FC236}">
                <a16:creationId xmlns:a16="http://schemas.microsoft.com/office/drawing/2014/main" id="{AC7B3961-DD96-65EB-3642-25B082076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112" y="1449618"/>
            <a:ext cx="3907448" cy="44656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History of the Eatwell Guide | Diet &amp; Weight Loss Advice | myBMI">
            <a:extLst>
              <a:ext uri="{FF2B5EF4-FFF2-40B4-BE49-F238E27FC236}">
                <a16:creationId xmlns:a16="http://schemas.microsoft.com/office/drawing/2014/main" id="{34DDF750-6AAD-0C23-2B55-DCF8AA3F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57" y="1278943"/>
            <a:ext cx="6490862" cy="463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72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102087" y="329184"/>
            <a:ext cx="6574098" cy="1783080"/>
          </a:xfrm>
        </p:spPr>
        <p:txBody>
          <a:bodyPr vert="horz" lIns="91440" tIns="45720" rIns="91440" bIns="45720" rtlCol="0" anchor="b">
            <a:normAutofit/>
          </a:bodyPr>
          <a:lstStyle/>
          <a:p>
            <a:r>
              <a:rPr lang="en-US" sz="3800" b="1" dirty="0"/>
              <a:t>KS3 Biology Workbook: Lesson 12 Suggested Outline</a:t>
            </a:r>
            <a:br>
              <a:rPr lang="en-US" sz="3800" b="1" dirty="0"/>
            </a:br>
            <a:r>
              <a:rPr lang="en-US" sz="3600" b="1" dirty="0"/>
              <a:t>Drugs and their Impact</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marL="457200" indent="-342900">
              <a:lnSpc>
                <a:spcPct val="90000"/>
              </a:lnSpc>
              <a:spcAft>
                <a:spcPts val="600"/>
              </a:spcAft>
              <a:buFont typeface="+mj-lt"/>
              <a:buAutoNum type="arabicPeriod"/>
            </a:pPr>
            <a:r>
              <a:rPr lang="en-US" b="1" dirty="0"/>
              <a:t>Hand out the Student Answer Sheet and Workbook</a:t>
            </a:r>
            <a:r>
              <a:rPr lang="en-US" dirty="0"/>
              <a:t>. Mind map drugs. Names? What is a drug? Recreational Vs medicinal. What do they do? What are the names you have heard of? Are they good/bad for you? Do they make you faster (stimulants) or slower (depressants)? Discuss the use of some well known medicines through the mind map, e.g., </a:t>
            </a:r>
            <a:r>
              <a:rPr lang="en-US" b="1" i="1" dirty="0"/>
              <a:t>antibiotics, paracetamol, morphine, aspirin, ibuprofen, chemotherapy medicines, steroids, insulin medicines and antihistamines</a:t>
            </a:r>
            <a:r>
              <a:rPr lang="en-US" dirty="0"/>
              <a:t>.</a:t>
            </a:r>
          </a:p>
          <a:p>
            <a:pPr marL="457200" indent="-342900">
              <a:lnSpc>
                <a:spcPct val="90000"/>
              </a:lnSpc>
              <a:spcAft>
                <a:spcPts val="600"/>
              </a:spcAft>
              <a:buFont typeface="+mj-lt"/>
              <a:buAutoNum type="arabicPeriod"/>
            </a:pPr>
            <a:r>
              <a:rPr lang="en-US" dirty="0"/>
              <a:t>Students complete Q1 to Q6. Assist as necessary.</a:t>
            </a:r>
          </a:p>
          <a:p>
            <a:pPr marL="457200" indent="-342900">
              <a:lnSpc>
                <a:spcPct val="90000"/>
              </a:lnSpc>
              <a:spcAft>
                <a:spcPts val="600"/>
              </a:spcAft>
              <a:buFont typeface="+mj-lt"/>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752808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102087" y="329184"/>
            <a:ext cx="6574098" cy="1783080"/>
          </a:xfrm>
        </p:spPr>
        <p:txBody>
          <a:bodyPr vert="horz" lIns="91440" tIns="45720" rIns="91440" bIns="45720" rtlCol="0" anchor="b">
            <a:normAutofit/>
          </a:bodyPr>
          <a:lstStyle/>
          <a:p>
            <a:r>
              <a:rPr lang="en-US" sz="3800" b="1" dirty="0"/>
              <a:t>KS3 Biology Workbook: Lesson 13 Suggested Outline</a:t>
            </a:r>
            <a:br>
              <a:rPr lang="en-US" sz="3800" b="1" dirty="0"/>
            </a:br>
            <a:r>
              <a:rPr lang="en-US" sz="3600" b="1" dirty="0"/>
              <a:t>Exercise, Asthma </a:t>
            </a:r>
            <a:r>
              <a:rPr lang="en-US" sz="3600" b="1"/>
              <a:t>and Smoking</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20000"/>
          </a:bodyPr>
          <a:lstStyle/>
          <a:p>
            <a:pPr marL="457200" indent="-342900">
              <a:lnSpc>
                <a:spcPct val="90000"/>
              </a:lnSpc>
              <a:spcAft>
                <a:spcPts val="600"/>
              </a:spcAft>
              <a:buFont typeface="+mj-lt"/>
              <a:buAutoNum type="arabicPeriod"/>
            </a:pPr>
            <a:r>
              <a:rPr lang="en-US" b="1" dirty="0"/>
              <a:t>Hand out the Student Answer Sheet and Workbook</a:t>
            </a:r>
            <a:r>
              <a:rPr lang="en-US" dirty="0"/>
              <a:t>. </a:t>
            </a:r>
          </a:p>
          <a:p>
            <a:pPr marL="457200" indent="-342900">
              <a:lnSpc>
                <a:spcPct val="90000"/>
              </a:lnSpc>
              <a:spcAft>
                <a:spcPts val="600"/>
              </a:spcAft>
              <a:buFont typeface="+mj-lt"/>
              <a:buAutoNum type="arabicPeriod"/>
            </a:pPr>
            <a:r>
              <a:rPr lang="en-US" dirty="0"/>
              <a:t>Discuss some of the negative effects of smoking. Watch video </a:t>
            </a:r>
            <a:r>
              <a:rPr lang="en-GB" dirty="0">
                <a:hlinkClick r:id="rId3"/>
              </a:rPr>
              <a:t>Smoking and its effects on Health - Stop today! – YouTube</a:t>
            </a:r>
            <a:endParaRPr lang="en-US" dirty="0"/>
          </a:p>
          <a:p>
            <a:pPr marL="457200" indent="-342900">
              <a:lnSpc>
                <a:spcPct val="90000"/>
              </a:lnSpc>
              <a:spcAft>
                <a:spcPts val="600"/>
              </a:spcAft>
              <a:buFont typeface="+mj-lt"/>
              <a:buAutoNum type="arabicPeriod"/>
            </a:pPr>
            <a:r>
              <a:rPr lang="en-US" dirty="0"/>
              <a:t>Key point is best to stop smoking and exercise!                                        Let’s look at one effect of exercising.</a:t>
            </a:r>
          </a:p>
          <a:p>
            <a:pPr marL="457200" indent="-342900">
              <a:lnSpc>
                <a:spcPct val="90000"/>
              </a:lnSpc>
              <a:spcAft>
                <a:spcPts val="600"/>
              </a:spcAft>
              <a:buFont typeface="+mj-lt"/>
              <a:buAutoNum type="arabicPeriod"/>
            </a:pPr>
            <a:r>
              <a:rPr lang="en-US" dirty="0"/>
              <a:t>Ask for a volunteer. Take their pulse, 30 seconds. Ask them to run on the spot for 30 seconds. Take pulse again. Use a stimulus for discussion of short and long term benefits, Q2 suggestions can be used to prompt students.</a:t>
            </a:r>
          </a:p>
          <a:p>
            <a:pPr marL="457200" indent="-342900">
              <a:lnSpc>
                <a:spcPct val="90000"/>
              </a:lnSpc>
              <a:spcAft>
                <a:spcPts val="600"/>
              </a:spcAft>
              <a:buFont typeface="+mj-lt"/>
              <a:buAutoNum type="arabicPeriod"/>
            </a:pPr>
            <a:r>
              <a:rPr lang="en-US" dirty="0"/>
              <a:t>Exercise (and smoking) can sometimes trigger asthma attacks. What happens and why (airways narrow)? What should someone do if they have an attack? Discuss answer to Q4.</a:t>
            </a:r>
          </a:p>
          <a:p>
            <a:pPr marL="457200" indent="-342900">
              <a:lnSpc>
                <a:spcPct val="90000"/>
              </a:lnSpc>
              <a:spcAft>
                <a:spcPts val="600"/>
              </a:spcAft>
              <a:buFont typeface="+mj-lt"/>
              <a:buAutoNum type="arabicPeriod"/>
            </a:pPr>
            <a:r>
              <a:rPr lang="en-US" dirty="0"/>
              <a:t>Students complete Q1 to Q6. Assist as necessary.</a:t>
            </a:r>
          </a:p>
          <a:p>
            <a:pPr marL="457200" indent="-342900">
              <a:lnSpc>
                <a:spcPct val="90000"/>
              </a:lnSpc>
              <a:spcAft>
                <a:spcPts val="600"/>
              </a:spcAft>
              <a:buFont typeface="+mj-lt"/>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846296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102087" y="329184"/>
            <a:ext cx="6574098" cy="1783080"/>
          </a:xfrm>
        </p:spPr>
        <p:txBody>
          <a:bodyPr vert="horz" lIns="91440" tIns="45720" rIns="91440" bIns="45720" rtlCol="0" anchor="b">
            <a:normAutofit/>
          </a:bodyPr>
          <a:lstStyle/>
          <a:p>
            <a:r>
              <a:rPr lang="en-US" sz="3800" b="1" dirty="0"/>
              <a:t>KS3 Biology Workbook: Lesson 14 Suggested Outline</a:t>
            </a:r>
            <a:br>
              <a:rPr lang="en-US" sz="3800" b="1" dirty="0"/>
            </a:br>
            <a:r>
              <a:rPr lang="en-US" sz="3600" b="1" dirty="0"/>
              <a:t>Photosynthesis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77500" lnSpcReduction="20000"/>
          </a:bodyPr>
          <a:lstStyle/>
          <a:p>
            <a:pPr marL="457200" indent="-342900">
              <a:lnSpc>
                <a:spcPct val="90000"/>
              </a:lnSpc>
              <a:spcAft>
                <a:spcPts val="600"/>
              </a:spcAft>
              <a:buFont typeface="+mj-lt"/>
              <a:buAutoNum type="arabicPeriod"/>
            </a:pPr>
            <a:r>
              <a:rPr lang="en-US" b="1" dirty="0"/>
              <a:t>Hand out the Student Answer Sheet and Workbook</a:t>
            </a:r>
            <a:r>
              <a:rPr lang="en-US" dirty="0"/>
              <a:t>. Give everyone a leaf and ask them to examine it for a moment. Pose the following questions:</a:t>
            </a:r>
          </a:p>
          <a:p>
            <a:pPr marL="400050" indent="-285750">
              <a:lnSpc>
                <a:spcPct val="90000"/>
              </a:lnSpc>
              <a:spcAft>
                <a:spcPts val="600"/>
              </a:spcAft>
              <a:buFont typeface="Arial" panose="020B0604020202020204" pitchFamily="34" charset="0"/>
              <a:buChar char="•"/>
            </a:pPr>
            <a:r>
              <a:rPr lang="en-US" dirty="0"/>
              <a:t>Plants are producers, what does that mean?</a:t>
            </a:r>
          </a:p>
          <a:p>
            <a:pPr marL="400050" indent="-285750">
              <a:lnSpc>
                <a:spcPct val="90000"/>
              </a:lnSpc>
              <a:spcAft>
                <a:spcPts val="600"/>
              </a:spcAft>
              <a:buFont typeface="Arial" panose="020B0604020202020204" pitchFamily="34" charset="0"/>
              <a:buChar char="•"/>
            </a:pPr>
            <a:r>
              <a:rPr lang="en-US" dirty="0"/>
              <a:t>What do plants need to grow?</a:t>
            </a:r>
          </a:p>
          <a:p>
            <a:pPr marL="400050" indent="-285750">
              <a:lnSpc>
                <a:spcPct val="90000"/>
              </a:lnSpc>
              <a:spcAft>
                <a:spcPts val="600"/>
              </a:spcAft>
              <a:buFont typeface="Arial" panose="020B0604020202020204" pitchFamily="34" charset="0"/>
              <a:buChar char="•"/>
            </a:pPr>
            <a:r>
              <a:rPr lang="en-US" dirty="0"/>
              <a:t>Where do they get their energy from?</a:t>
            </a:r>
          </a:p>
          <a:p>
            <a:pPr marL="400050" indent="-285750">
              <a:lnSpc>
                <a:spcPct val="90000"/>
              </a:lnSpc>
              <a:spcAft>
                <a:spcPts val="600"/>
              </a:spcAft>
              <a:buFont typeface="Arial" panose="020B0604020202020204" pitchFamily="34" charset="0"/>
              <a:buChar char="•"/>
            </a:pPr>
            <a:r>
              <a:rPr lang="en-US" dirty="0"/>
              <a:t>Why are they green?</a:t>
            </a:r>
          </a:p>
          <a:p>
            <a:pPr marL="400050" indent="-285750">
              <a:lnSpc>
                <a:spcPct val="90000"/>
              </a:lnSpc>
              <a:spcAft>
                <a:spcPts val="600"/>
              </a:spcAft>
              <a:buFont typeface="Arial" panose="020B0604020202020204" pitchFamily="34" charset="0"/>
              <a:buChar char="•"/>
            </a:pPr>
            <a:r>
              <a:rPr lang="en-US" dirty="0"/>
              <a:t>From this and any wider discussion elicit the word equation and write it down.</a:t>
            </a:r>
          </a:p>
          <a:p>
            <a:pPr marL="457200" indent="-342900">
              <a:lnSpc>
                <a:spcPct val="90000"/>
              </a:lnSpc>
              <a:spcAft>
                <a:spcPts val="600"/>
              </a:spcAft>
              <a:buFont typeface="+mj-lt"/>
              <a:buAutoNum type="arabicPeriod" startAt="2"/>
            </a:pPr>
            <a:r>
              <a:rPr lang="en-US" dirty="0"/>
              <a:t>Watch video </a:t>
            </a:r>
            <a:r>
              <a:rPr lang="en-GB" dirty="0">
                <a:solidFill>
                  <a:srgbClr val="0563C1"/>
                </a:solidFill>
                <a:hlinkClick r:id="rId3">
                  <a:extLst>
                    <a:ext uri="{A12FA001-AC4F-418D-AE19-62706E023703}">
                      <ahyp:hlinkClr xmlns:ahyp="http://schemas.microsoft.com/office/drawing/2018/hyperlinkcolor" val="tx"/>
                    </a:ext>
                  </a:extLst>
                </a:hlinkClick>
              </a:rPr>
              <a:t>how photosynthesis takes place in plants &amp; Process Of Photosynthesis (animated) – YouTube</a:t>
            </a:r>
            <a:endParaRPr lang="en-GB" dirty="0">
              <a:solidFill>
                <a:srgbClr val="0563C1"/>
              </a:solidFill>
            </a:endParaRPr>
          </a:p>
          <a:p>
            <a:pPr marL="457200" indent="-342900">
              <a:lnSpc>
                <a:spcPct val="90000"/>
              </a:lnSpc>
              <a:spcAft>
                <a:spcPts val="600"/>
              </a:spcAft>
              <a:buAutoNum type="arabicPeriod" startAt="3"/>
            </a:pPr>
            <a:r>
              <a:rPr lang="en-US" dirty="0"/>
              <a:t>Label leaf diagram </a:t>
            </a:r>
            <a:r>
              <a:rPr lang="en-US" b="1" i="1" dirty="0"/>
              <a:t>together</a:t>
            </a:r>
            <a:r>
              <a:rPr lang="en-US" dirty="0"/>
              <a:t>.</a:t>
            </a:r>
          </a:p>
          <a:p>
            <a:pPr marL="457200" indent="-342900">
              <a:lnSpc>
                <a:spcPct val="90000"/>
              </a:lnSpc>
              <a:spcAft>
                <a:spcPts val="600"/>
              </a:spcAft>
              <a:buAutoNum type="arabicPeriod" startAt="3"/>
            </a:pPr>
            <a:r>
              <a:rPr lang="en-US" dirty="0"/>
              <a:t>Students complete Q1 to Q6.</a:t>
            </a:r>
          </a:p>
          <a:p>
            <a:pPr marL="457200" indent="-342900">
              <a:lnSpc>
                <a:spcPct val="90000"/>
              </a:lnSpc>
              <a:spcAft>
                <a:spcPts val="600"/>
              </a:spcAft>
              <a:buFontTx/>
              <a:buAutoNum type="arabicPeriod" startAt="3"/>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457200" indent="-342900">
              <a:lnSpc>
                <a:spcPct val="90000"/>
              </a:lnSpc>
              <a:spcAft>
                <a:spcPts val="600"/>
              </a:spcAft>
              <a:buFont typeface="+mj-lt"/>
              <a:buAutoNum type="arabicPeriod"/>
            </a:pPr>
            <a:endParaRPr lang="en-US" dirty="0"/>
          </a:p>
          <a:p>
            <a:pPr marL="457200" indent="-342900">
              <a:lnSpc>
                <a:spcPct val="90000"/>
              </a:lnSpc>
              <a:spcAft>
                <a:spcPts val="600"/>
              </a:spcAft>
              <a:buFont typeface="+mj-l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13765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102087" y="329184"/>
            <a:ext cx="6574098" cy="1783080"/>
          </a:xfrm>
        </p:spPr>
        <p:txBody>
          <a:bodyPr vert="horz" lIns="91440" tIns="45720" rIns="91440" bIns="45720" rtlCol="0" anchor="b">
            <a:normAutofit fontScale="90000"/>
          </a:bodyPr>
          <a:lstStyle/>
          <a:p>
            <a:r>
              <a:rPr lang="en-US" sz="3800" b="1" dirty="0"/>
              <a:t>KS3 Biology Workbook: Lesson 15 Suggested Outline</a:t>
            </a:r>
            <a:br>
              <a:rPr lang="en-US" sz="3800" b="1" dirty="0"/>
            </a:br>
            <a:r>
              <a:rPr lang="en-US" sz="3600" b="1" dirty="0"/>
              <a:t>Flowering plants and </a:t>
            </a:r>
            <a:r>
              <a:rPr lang="en-US" sz="3600" b="1"/>
              <a:t>Seed Dispersal</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20000"/>
          </a:bodyPr>
          <a:lstStyle/>
          <a:p>
            <a:pPr marL="457200" indent="-342900">
              <a:lnSpc>
                <a:spcPct val="90000"/>
              </a:lnSpc>
              <a:spcAft>
                <a:spcPts val="600"/>
              </a:spcAft>
              <a:buFont typeface="+mj-lt"/>
              <a:buAutoNum type="arabicPeriod"/>
            </a:pPr>
            <a:r>
              <a:rPr lang="en-US" b="1" dirty="0"/>
              <a:t>Hand out the Student Answer Sheet and Workbook</a:t>
            </a:r>
            <a:r>
              <a:rPr lang="en-US" dirty="0"/>
              <a:t>.  Ask the provocative question: do plant’s have sex or what is the purpose of sex? Elicit the word offspring. Use prompting questions. What is the sperm and egg equivalent for a plant? How does pollen move from plant to plant? Why do flowering plants smell nice? Look </a:t>
            </a:r>
            <a:r>
              <a:rPr lang="en-US" dirty="0" err="1"/>
              <a:t>colourful</a:t>
            </a:r>
            <a:r>
              <a:rPr lang="en-US" dirty="0"/>
              <a:t>? Contain sugar sap? What is the offspring from a plant? How can these seeds be dispersed? This could be done as a class mind map.</a:t>
            </a:r>
          </a:p>
          <a:p>
            <a:pPr marL="457200" indent="-342900">
              <a:lnSpc>
                <a:spcPct val="90000"/>
              </a:lnSpc>
              <a:spcAft>
                <a:spcPts val="600"/>
              </a:spcAft>
              <a:buFont typeface="+mj-lt"/>
              <a:buAutoNum type="arabicPeriod"/>
            </a:pPr>
            <a:r>
              <a:rPr lang="en-US" dirty="0"/>
              <a:t>Label the male and female parts of a plant together. Examine the fertilization image together.</a:t>
            </a:r>
          </a:p>
          <a:p>
            <a:pPr marL="457200" indent="-342900">
              <a:lnSpc>
                <a:spcPct val="90000"/>
              </a:lnSpc>
              <a:spcAft>
                <a:spcPts val="600"/>
              </a:spcAft>
              <a:buFont typeface="+mj-lt"/>
              <a:buAutoNum type="arabicPeriod"/>
            </a:pPr>
            <a:r>
              <a:rPr lang="en-US" dirty="0"/>
              <a:t>Students then complete Q1 to Q5. Assist as necessary.</a:t>
            </a:r>
          </a:p>
          <a:p>
            <a:pPr marL="457200" indent="-342900">
              <a:lnSpc>
                <a:spcPct val="90000"/>
              </a:lnSpc>
              <a:spcAft>
                <a:spcPts val="600"/>
              </a:spcAft>
              <a:buFont typeface="+mj-lt"/>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420946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022376" y="329184"/>
            <a:ext cx="6823881" cy="1783080"/>
          </a:xfrm>
        </p:spPr>
        <p:txBody>
          <a:bodyPr vert="horz" lIns="91440" tIns="45720" rIns="91440" bIns="45720" rtlCol="0" anchor="b">
            <a:normAutofit/>
          </a:bodyPr>
          <a:lstStyle/>
          <a:p>
            <a:r>
              <a:rPr lang="en-US" sz="3800" b="1" dirty="0"/>
              <a:t>KS3 Biology Workbook: Lesson 16 Suggested Outline</a:t>
            </a:r>
            <a:br>
              <a:rPr lang="en-US" sz="3800" b="1" dirty="0"/>
            </a:br>
            <a:r>
              <a:rPr lang="en-US" sz="3600" b="1" dirty="0"/>
              <a:t>Growing Up</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marL="571500" indent="-457200">
              <a:lnSpc>
                <a:spcPct val="90000"/>
              </a:lnSpc>
              <a:spcAft>
                <a:spcPts val="600"/>
              </a:spcAft>
              <a:buAutoNum type="arabicPeriod"/>
            </a:pPr>
            <a:r>
              <a:rPr lang="en-US" b="1" dirty="0"/>
              <a:t>Hand out the Workbook and Student Answer Sheet</a:t>
            </a:r>
            <a:r>
              <a:rPr lang="en-US" dirty="0"/>
              <a:t>.          2 mins write down any changes you think happen to us as we move from being a child to an adult.                      Discuss the student’s answers.                                      Compare answers to list in Q2.</a:t>
            </a:r>
          </a:p>
          <a:p>
            <a:pPr marL="571500" indent="-457200">
              <a:lnSpc>
                <a:spcPct val="90000"/>
              </a:lnSpc>
              <a:spcAft>
                <a:spcPts val="600"/>
              </a:spcAft>
              <a:buAutoNum type="arabicPeriod"/>
            </a:pPr>
            <a:r>
              <a:rPr lang="en-US" dirty="0"/>
              <a:t>Watch video </a:t>
            </a:r>
            <a:r>
              <a:rPr lang="en-US" dirty="0">
                <a:hlinkClick r:id="rId3"/>
              </a:rPr>
              <a:t>https://www.youtube.com/watch?v=0BJFoGK5GlY</a:t>
            </a:r>
            <a:r>
              <a:rPr lang="en-US" dirty="0"/>
              <a:t> which discusses other changes apart from the body.</a:t>
            </a:r>
          </a:p>
          <a:p>
            <a:pPr marL="571500" indent="-457200">
              <a:lnSpc>
                <a:spcPct val="90000"/>
              </a:lnSpc>
              <a:spcAft>
                <a:spcPts val="600"/>
              </a:spcAft>
              <a:buAutoNum type="arabicPeriod"/>
            </a:pPr>
            <a:r>
              <a:rPr lang="en-US" dirty="0"/>
              <a:t>Complete Q1 to Q4, assist students where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95312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022376" y="329184"/>
            <a:ext cx="6823881" cy="1783080"/>
          </a:xfrm>
        </p:spPr>
        <p:txBody>
          <a:bodyPr vert="horz" lIns="91440" tIns="45720" rIns="91440" bIns="45720" rtlCol="0" anchor="b">
            <a:normAutofit/>
          </a:bodyPr>
          <a:lstStyle/>
          <a:p>
            <a:r>
              <a:rPr lang="en-US" sz="3800" b="1" dirty="0"/>
              <a:t>KS3 Biology Workbook: Lesson 17 Suggested Outline</a:t>
            </a:r>
            <a:br>
              <a:rPr lang="en-US" sz="3800" b="1"/>
            </a:br>
            <a:r>
              <a:rPr lang="en-US" sz="3600" b="1"/>
              <a:t>Reproduction: </a:t>
            </a:r>
            <a:r>
              <a:rPr lang="en-US" sz="3600" b="1" dirty="0"/>
              <a:t>Men</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20000"/>
          </a:bodyPr>
          <a:lstStyle/>
          <a:p>
            <a:pPr marL="571500" indent="-457200">
              <a:lnSpc>
                <a:spcPct val="90000"/>
              </a:lnSpc>
              <a:spcAft>
                <a:spcPts val="600"/>
              </a:spcAft>
              <a:buAutoNum type="arabicPeriod"/>
            </a:pPr>
            <a:r>
              <a:rPr lang="en-US" b="1" dirty="0"/>
              <a:t>Hand out the Workbook and Student Answer Sheet</a:t>
            </a:r>
            <a:r>
              <a:rPr lang="en-US" dirty="0"/>
              <a:t>. Prior knowledge starter. Write down one or more things that you might know about how males are able to reproduce with females. Prompting questions could be: What is the penis for? What is a male sex cell called? Where are the sex cells made? What is the male’s hormone called? What do this hormone do to men? Why are the testes outside of the man’s body and a women’s ovaries inside?</a:t>
            </a:r>
          </a:p>
          <a:p>
            <a:pPr marL="571500" indent="-457200">
              <a:lnSpc>
                <a:spcPct val="90000"/>
              </a:lnSpc>
              <a:spcAft>
                <a:spcPts val="600"/>
              </a:spcAft>
              <a:buAutoNum type="arabicPeriod"/>
            </a:pPr>
            <a:r>
              <a:rPr lang="en-US" dirty="0"/>
              <a:t>Explain that the video has terms we don’t need to know today. Don’t worry about remembering them, we’ll label the diagram together. Watch. </a:t>
            </a:r>
            <a:r>
              <a:rPr lang="en-GB" dirty="0">
                <a:hlinkClick r:id="rId3"/>
              </a:rPr>
              <a:t>Army Signals: Officer 10sec 16x9 HR (youtube.com)</a:t>
            </a:r>
            <a:r>
              <a:rPr lang="en-GB" dirty="0"/>
              <a:t> .</a:t>
            </a:r>
            <a:r>
              <a:rPr lang="en-US" dirty="0"/>
              <a:t>       Answer any follow up questions.</a:t>
            </a:r>
          </a:p>
          <a:p>
            <a:pPr marL="571500" indent="-457200">
              <a:lnSpc>
                <a:spcPct val="90000"/>
              </a:lnSpc>
              <a:spcAft>
                <a:spcPts val="600"/>
              </a:spcAft>
              <a:buAutoNum type="arabicPeriod"/>
            </a:pPr>
            <a:r>
              <a:rPr lang="en-US" dirty="0"/>
              <a:t>Label Q2 together.</a:t>
            </a:r>
          </a:p>
          <a:p>
            <a:pPr marL="571500" indent="-457200">
              <a:lnSpc>
                <a:spcPct val="90000"/>
              </a:lnSpc>
              <a:spcAft>
                <a:spcPts val="600"/>
              </a:spcAft>
              <a:buAutoNum type="arabicPeriod"/>
            </a:pPr>
            <a:r>
              <a:rPr lang="en-US" dirty="0"/>
              <a:t>Students complete Q1 to Q5.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774186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062331" y="329184"/>
            <a:ext cx="6613854" cy="1783080"/>
          </a:xfrm>
        </p:spPr>
        <p:txBody>
          <a:bodyPr vert="horz" lIns="91440" tIns="45720" rIns="91440" bIns="45720" rtlCol="0" anchor="b">
            <a:normAutofit/>
          </a:bodyPr>
          <a:lstStyle/>
          <a:p>
            <a:r>
              <a:rPr lang="en-US" sz="3800" b="1" dirty="0"/>
              <a:t>KS3 Biology Workbook: Lesson 18 Suggested Outline</a:t>
            </a:r>
            <a:br>
              <a:rPr lang="en-US" sz="3800" b="1" dirty="0"/>
            </a:br>
            <a:r>
              <a:rPr lang="en-US" sz="3600" b="1" dirty="0"/>
              <a:t>Reproduction: Women</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10000"/>
          </a:bodyPr>
          <a:lstStyle/>
          <a:p>
            <a:pPr marL="571500" indent="-457200">
              <a:lnSpc>
                <a:spcPct val="90000"/>
              </a:lnSpc>
              <a:spcAft>
                <a:spcPts val="600"/>
              </a:spcAft>
              <a:buAutoNum type="arabicPeriod"/>
            </a:pPr>
            <a:r>
              <a:rPr lang="en-US" b="1" dirty="0"/>
              <a:t>Hand out the Student Answer Sheet and workbook</a:t>
            </a:r>
            <a:r>
              <a:rPr lang="en-US" dirty="0"/>
              <a:t>.  Write down any words you know to do with a women’s reproductive system (how she can become pregnant). Or prompting questions: Can a women become pregnant at any time? Why not? Where are her eggs made/stored? What is another word for the womb? What do we mean by having a period? How often and how long do they last?</a:t>
            </a:r>
          </a:p>
          <a:p>
            <a:pPr marL="571500" indent="-457200">
              <a:lnSpc>
                <a:spcPct val="90000"/>
              </a:lnSpc>
              <a:spcAft>
                <a:spcPts val="600"/>
              </a:spcAft>
              <a:buAutoNum type="arabicPeriod"/>
            </a:pPr>
            <a:r>
              <a:rPr lang="en-US" dirty="0"/>
              <a:t>Watch video </a:t>
            </a:r>
            <a:r>
              <a:rPr lang="en-GB" dirty="0">
                <a:hlinkClick r:id="rId3"/>
              </a:rPr>
              <a:t>Understanding The Female Reproductive System – YouTube</a:t>
            </a:r>
            <a:r>
              <a:rPr lang="en-GB" dirty="0"/>
              <a:t> Explain there are some word we don’t need to know, don’t worry. </a:t>
            </a:r>
            <a:r>
              <a:rPr lang="en-GB" b="1" dirty="0"/>
              <a:t>Reference: </a:t>
            </a:r>
            <a:r>
              <a:rPr lang="en-GB" dirty="0"/>
              <a:t>a hair’s diameter is about the size of a female egg cell and a sperm is about 1/50</a:t>
            </a:r>
            <a:r>
              <a:rPr lang="en-GB" baseline="30000" dirty="0"/>
              <a:t>th</a:t>
            </a:r>
            <a:r>
              <a:rPr lang="en-GB" dirty="0"/>
              <a:t> of that.</a:t>
            </a:r>
          </a:p>
          <a:p>
            <a:pPr marL="571500" indent="-457200">
              <a:lnSpc>
                <a:spcPct val="90000"/>
              </a:lnSpc>
              <a:spcAft>
                <a:spcPts val="600"/>
              </a:spcAft>
              <a:buAutoNum type="arabicPeriod"/>
            </a:pPr>
            <a:r>
              <a:rPr lang="en-GB" dirty="0"/>
              <a:t>Complete Q2 labelling together.</a:t>
            </a:r>
          </a:p>
          <a:p>
            <a:pPr marL="571500" indent="-457200">
              <a:lnSpc>
                <a:spcPct val="90000"/>
              </a:lnSpc>
              <a:spcAft>
                <a:spcPts val="600"/>
              </a:spcAft>
              <a:buAutoNum type="arabicPeriod"/>
            </a:pPr>
            <a:r>
              <a:rPr lang="en-GB" dirty="0"/>
              <a:t>Students complete Q1 to Q5.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294484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102085" y="329184"/>
            <a:ext cx="6759627" cy="1783080"/>
          </a:xfrm>
        </p:spPr>
        <p:txBody>
          <a:bodyPr vert="horz" lIns="91440" tIns="45720" rIns="91440" bIns="45720" rtlCol="0" anchor="b">
            <a:normAutofit/>
          </a:bodyPr>
          <a:lstStyle/>
          <a:p>
            <a:r>
              <a:rPr lang="en-US" sz="3800" b="1" dirty="0"/>
              <a:t>KS3 Biology Workbook: Lesson 19 Suggested Outline</a:t>
            </a:r>
            <a:br>
              <a:rPr lang="en-US" sz="3800" b="1" dirty="0"/>
            </a:br>
            <a:r>
              <a:rPr lang="en-US" sz="3600" b="1" dirty="0"/>
              <a:t>Sexual Intercourse and Pregnancy</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20000"/>
          </a:bodyPr>
          <a:lstStyle/>
          <a:p>
            <a:pPr marL="571500" indent="-457200">
              <a:lnSpc>
                <a:spcPct val="90000"/>
              </a:lnSpc>
              <a:spcAft>
                <a:spcPts val="600"/>
              </a:spcAft>
              <a:buAutoNum type="arabicPeriod"/>
            </a:pPr>
            <a:r>
              <a:rPr lang="en-US" b="1" dirty="0"/>
              <a:t>Hand out the Student Answer Sheet and workbook</a:t>
            </a:r>
            <a:r>
              <a:rPr lang="en-US" dirty="0"/>
              <a:t>. Recap male and female reproductive organs. A mind map could be used.</a:t>
            </a:r>
          </a:p>
          <a:p>
            <a:pPr marL="571500" indent="-457200">
              <a:lnSpc>
                <a:spcPct val="90000"/>
              </a:lnSpc>
              <a:spcAft>
                <a:spcPts val="600"/>
              </a:spcAft>
              <a:buAutoNum type="arabicPeriod"/>
            </a:pPr>
            <a:r>
              <a:rPr lang="en-US" dirty="0"/>
              <a:t>Big question: how does the sperm from the man reach an egg inside the woman for her to become pregnant? Explain ‘usual’ method: erection, intercourse, ejaculation. Then sperms swim to the egg!                                                                                  Watch video for recap.</a:t>
            </a:r>
          </a:p>
          <a:p>
            <a:pPr marL="571500" indent="-457200">
              <a:lnSpc>
                <a:spcPct val="90000"/>
              </a:lnSpc>
              <a:spcAft>
                <a:spcPts val="600"/>
              </a:spcAft>
              <a:buAutoNum type="arabicPeriod"/>
            </a:pPr>
            <a:r>
              <a:rPr lang="en-GB" dirty="0">
                <a:hlinkClick r:id="rId3"/>
              </a:rPr>
              <a:t>Pregnancy and Reproduction Explained – YouTube</a:t>
            </a:r>
            <a:r>
              <a:rPr lang="en-US" dirty="0"/>
              <a:t> </a:t>
            </a:r>
          </a:p>
          <a:p>
            <a:pPr marL="571500" indent="-457200">
              <a:lnSpc>
                <a:spcPct val="90000"/>
              </a:lnSpc>
              <a:spcAft>
                <a:spcPts val="600"/>
              </a:spcAft>
              <a:buAutoNum type="arabicPeriod"/>
            </a:pPr>
            <a:r>
              <a:rPr lang="en-US" dirty="0"/>
              <a:t>Label Q2 together.</a:t>
            </a:r>
          </a:p>
          <a:p>
            <a:pPr marL="571500" indent="-457200">
              <a:lnSpc>
                <a:spcPct val="90000"/>
              </a:lnSpc>
              <a:spcAft>
                <a:spcPts val="600"/>
              </a:spcAft>
              <a:buAutoNum type="arabicPeriod"/>
            </a:pPr>
            <a:r>
              <a:rPr lang="en-US" dirty="0"/>
              <a:t>Students complete Q1 to Q4.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a:t> the key points you want taken away.</a:t>
            </a:r>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01218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062331" y="329184"/>
            <a:ext cx="6613854" cy="1783080"/>
          </a:xfrm>
        </p:spPr>
        <p:txBody>
          <a:bodyPr vert="horz" lIns="91440" tIns="45720" rIns="91440" bIns="45720" rtlCol="0" anchor="b">
            <a:normAutofit/>
          </a:bodyPr>
          <a:lstStyle/>
          <a:p>
            <a:r>
              <a:rPr lang="en-US" sz="3800" b="1" dirty="0"/>
              <a:t>KS3 Biology Workbook: Lesson 20 Suggested Outline</a:t>
            </a:r>
            <a:br>
              <a:rPr lang="en-US" sz="3800" b="1" dirty="0"/>
            </a:br>
            <a:r>
              <a:rPr lang="en-US" sz="3600" b="1" dirty="0"/>
              <a:t>Food Chains and Webs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10000"/>
          </a:bodyPr>
          <a:lstStyle/>
          <a:p>
            <a:pPr marL="571500" indent="-457200">
              <a:lnSpc>
                <a:spcPct val="90000"/>
              </a:lnSpc>
              <a:spcAft>
                <a:spcPts val="600"/>
              </a:spcAft>
              <a:buAutoNum type="arabicPeriod"/>
            </a:pPr>
            <a:r>
              <a:rPr lang="en-US" b="1" dirty="0"/>
              <a:t>Hand out the Student Answer Sheet and workbook</a:t>
            </a:r>
            <a:r>
              <a:rPr lang="en-US" dirty="0"/>
              <a:t>. Project a simple food chain (slide 2). Discuss what is happening. Elicit the words: producer, consumer, energy, carnivore, herbivore, omnivore.</a:t>
            </a:r>
          </a:p>
          <a:p>
            <a:pPr marL="571500" indent="-457200">
              <a:lnSpc>
                <a:spcPct val="90000"/>
              </a:lnSpc>
              <a:spcAft>
                <a:spcPts val="600"/>
              </a:spcAft>
              <a:buAutoNum type="arabicPeriod"/>
            </a:pPr>
            <a:r>
              <a:rPr lang="en-US" dirty="0"/>
              <a:t>Examine the food web page 20. What’s the difference?</a:t>
            </a:r>
          </a:p>
          <a:p>
            <a:pPr marL="571500" indent="-457200">
              <a:lnSpc>
                <a:spcPct val="90000"/>
              </a:lnSpc>
              <a:spcAft>
                <a:spcPts val="600"/>
              </a:spcAft>
              <a:buAutoNum type="arabicPeriod"/>
            </a:pPr>
            <a:r>
              <a:rPr lang="en-US" dirty="0"/>
              <a:t>Watch video </a:t>
            </a:r>
            <a:r>
              <a:rPr lang="en-GB" dirty="0">
                <a:hlinkClick r:id="rId3"/>
              </a:rPr>
              <a:t>What Is A Food Chain? | The </a:t>
            </a:r>
            <a:r>
              <a:rPr lang="en-GB" dirty="0" err="1">
                <a:hlinkClick r:id="rId3"/>
              </a:rPr>
              <a:t>Dr.</a:t>
            </a:r>
            <a:r>
              <a:rPr lang="en-GB" dirty="0">
                <a:hlinkClick r:id="rId3"/>
              </a:rPr>
              <a:t> Binocs Show | Educational Videos For Kids – YouTube</a:t>
            </a:r>
            <a:r>
              <a:rPr lang="en-US" dirty="0"/>
              <a:t> .                      Consolidate terms primary and secondary consumers.</a:t>
            </a:r>
          </a:p>
          <a:p>
            <a:pPr marL="571500" indent="-457200">
              <a:lnSpc>
                <a:spcPct val="90000"/>
              </a:lnSpc>
              <a:spcAft>
                <a:spcPts val="600"/>
              </a:spcAft>
              <a:buAutoNum type="arabicPeriod"/>
            </a:pPr>
            <a:r>
              <a:rPr lang="en-US" dirty="0"/>
              <a:t>Students complete Q1 to Q5,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57829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Lesson 2 Suggested Outline</a:t>
            </a:r>
            <a:br>
              <a:rPr lang="en-US" sz="3800" b="1" dirty="0"/>
            </a:br>
            <a:r>
              <a:rPr lang="en-US" sz="3600" b="1" dirty="0"/>
              <a:t>Cells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20000"/>
          </a:bodyPr>
          <a:lstStyle/>
          <a:p>
            <a:pPr marL="571500" indent="-457200">
              <a:lnSpc>
                <a:spcPct val="90000"/>
              </a:lnSpc>
              <a:spcAft>
                <a:spcPts val="600"/>
              </a:spcAft>
              <a:buAutoNum type="arabicPeriod"/>
            </a:pPr>
            <a:r>
              <a:rPr lang="en-US" b="1" dirty="0"/>
              <a:t>Hand out the Workbook and Student Answer Sheets</a:t>
            </a:r>
            <a:r>
              <a:rPr lang="en-US" dirty="0"/>
              <a:t>. Introduce the idea that all organisms are made from cells and that there are two main types. Highlight some interesting facts.                                                                          Use the next slide to ask students to spot similarities / differences between animal and plant cells. </a:t>
            </a:r>
            <a:r>
              <a:rPr lang="en-US" b="1" i="1" dirty="0"/>
              <a:t>Label the organelles and explain their roles.</a:t>
            </a:r>
          </a:p>
          <a:p>
            <a:pPr marL="571500" indent="-457200">
              <a:lnSpc>
                <a:spcPct val="90000"/>
              </a:lnSpc>
              <a:spcAft>
                <a:spcPts val="600"/>
              </a:spcAft>
              <a:buAutoNum type="arabicPeriod"/>
            </a:pPr>
            <a:r>
              <a:rPr lang="en-US" dirty="0"/>
              <a:t>Use the specialized cells on page 2 to explain that some cells are adapted for a particular function. Start with the obvious sperm cell. Optional clip on </a:t>
            </a:r>
            <a:r>
              <a:rPr lang="en-US" dirty="0" err="1"/>
              <a:t>specilaised</a:t>
            </a:r>
            <a:r>
              <a:rPr lang="en-US" dirty="0"/>
              <a:t> cells </a:t>
            </a:r>
            <a:r>
              <a:rPr lang="en-GB" dirty="0">
                <a:hlinkClick r:id="rId3"/>
              </a:rPr>
              <a:t>Specialised Cells – YouTube</a:t>
            </a:r>
            <a:r>
              <a:rPr lang="en-GB" dirty="0"/>
              <a:t> .</a:t>
            </a:r>
            <a:r>
              <a:rPr lang="en-US" dirty="0"/>
              <a:t> </a:t>
            </a:r>
          </a:p>
          <a:p>
            <a:pPr marL="571500" indent="-457200">
              <a:lnSpc>
                <a:spcPct val="90000"/>
              </a:lnSpc>
              <a:spcAft>
                <a:spcPts val="600"/>
              </a:spcAft>
              <a:buAutoNum type="arabicPeriod"/>
            </a:pPr>
            <a:r>
              <a:rPr lang="en-US" dirty="0"/>
              <a:t>Return to labelled animal and plant cell, repeat names and functions, ask students to attempt to </a:t>
            </a:r>
            <a:r>
              <a:rPr lang="en-US" dirty="0" err="1"/>
              <a:t>memorise</a:t>
            </a:r>
            <a:r>
              <a:rPr lang="en-US" dirty="0"/>
              <a:t> but not to worry if they can’t!</a:t>
            </a:r>
          </a:p>
          <a:p>
            <a:pPr marL="571500" indent="-457200">
              <a:lnSpc>
                <a:spcPct val="90000"/>
              </a:lnSpc>
              <a:spcAft>
                <a:spcPts val="600"/>
              </a:spcAft>
              <a:buAutoNum type="arabicPeriod"/>
            </a:pPr>
            <a:r>
              <a:rPr lang="en-US" dirty="0"/>
              <a:t>Students try to complete labelling (Q2) from memory using the workbook labels. Assist students as necessary. </a:t>
            </a:r>
          </a:p>
          <a:p>
            <a:pPr marL="571500" indent="-457200">
              <a:lnSpc>
                <a:spcPct val="90000"/>
              </a:lnSpc>
              <a:spcAft>
                <a:spcPts val="600"/>
              </a:spcAft>
              <a:buAutoNum type="arabicPeriod"/>
            </a:pPr>
            <a:r>
              <a:rPr lang="en-US" dirty="0"/>
              <a:t>Students then complete Q1 to Q5. Assist students as necessary. </a:t>
            </a:r>
          </a:p>
          <a:p>
            <a:pPr marL="571500" indent="-457200">
              <a:lnSpc>
                <a:spcPct val="90000"/>
              </a:lnSpc>
              <a:spcAft>
                <a:spcPts val="600"/>
              </a:spcAft>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237135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food chains&#10;&#10;Description automatically generated">
            <a:extLst>
              <a:ext uri="{FF2B5EF4-FFF2-40B4-BE49-F238E27FC236}">
                <a16:creationId xmlns:a16="http://schemas.microsoft.com/office/drawing/2014/main" id="{D7CF3AE0-1EA9-C9A3-E2E0-5208ADF79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53" y="643467"/>
            <a:ext cx="9860294" cy="5571065"/>
          </a:xfrm>
          <a:prstGeom prst="rect">
            <a:avLst/>
          </a:prstGeom>
          <a:ln>
            <a:noFill/>
          </a:ln>
        </p:spPr>
      </p:pic>
    </p:spTree>
    <p:extLst>
      <p:ext uri="{BB962C8B-B14F-4D97-AF65-F5344CB8AC3E}">
        <p14:creationId xmlns:p14="http://schemas.microsoft.com/office/powerpoint/2010/main" val="1723371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088835" y="329184"/>
            <a:ext cx="6718852" cy="1783080"/>
          </a:xfrm>
        </p:spPr>
        <p:txBody>
          <a:bodyPr vert="horz" lIns="91440" tIns="45720" rIns="91440" bIns="45720" rtlCol="0" anchor="b">
            <a:normAutofit/>
          </a:bodyPr>
          <a:lstStyle/>
          <a:p>
            <a:r>
              <a:rPr lang="en-US" sz="3800" b="1" dirty="0"/>
              <a:t>KS3 Biology Workbook: Lesson 21 Suggested Outline</a:t>
            </a:r>
            <a:br>
              <a:rPr lang="en-US" sz="3800" b="1" dirty="0"/>
            </a:br>
            <a:r>
              <a:rPr lang="en-US" sz="3600" b="1" dirty="0"/>
              <a:t>Pyramids of Numbers </a:t>
            </a:r>
            <a:r>
              <a:rPr lang="en-US" sz="3600" b="1"/>
              <a:t>and Toxins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20000"/>
          </a:bodyPr>
          <a:lstStyle/>
          <a:p>
            <a:pPr marL="571500" indent="-457200">
              <a:lnSpc>
                <a:spcPct val="90000"/>
              </a:lnSpc>
              <a:spcAft>
                <a:spcPts val="600"/>
              </a:spcAft>
              <a:buAutoNum type="arabicPeriod"/>
            </a:pPr>
            <a:r>
              <a:rPr lang="en-US" b="1" dirty="0"/>
              <a:t>Hand out the Student Answer Sheet and Workbook</a:t>
            </a:r>
            <a:r>
              <a:rPr lang="en-US" dirty="0"/>
              <a:t>. Recap food chains and webs. What extra information does a pyramid of numbers give you (look at image on page 21)? Pose question: Imagine a scenario: a gardener decided to get rid of his grass because of all the rabbits it was attracting, so he sprayed a poisonous weed killer all over the grass which takes a week to work. What would happen? Discuss?</a:t>
            </a:r>
          </a:p>
          <a:p>
            <a:pPr marL="571500" indent="-457200">
              <a:lnSpc>
                <a:spcPct val="90000"/>
              </a:lnSpc>
              <a:spcAft>
                <a:spcPts val="600"/>
              </a:spcAft>
              <a:buAutoNum type="arabicPeriod"/>
            </a:pPr>
            <a:r>
              <a:rPr lang="en-US" dirty="0"/>
              <a:t>Project image of bioaccumulation (</a:t>
            </a:r>
            <a:r>
              <a:rPr lang="en-US" b="1" dirty="0"/>
              <a:t>slide 2</a:t>
            </a:r>
            <a:r>
              <a:rPr lang="en-US" dirty="0"/>
              <a:t>) and ask students what they think it shows? Is this a problem for us humans?</a:t>
            </a:r>
          </a:p>
          <a:p>
            <a:pPr marL="571500" indent="-457200">
              <a:lnSpc>
                <a:spcPct val="90000"/>
              </a:lnSpc>
              <a:spcAft>
                <a:spcPts val="600"/>
              </a:spcAft>
              <a:buAutoNum type="arabicPeriod"/>
            </a:pPr>
            <a:r>
              <a:rPr lang="en-US" dirty="0"/>
              <a:t>Watch clip </a:t>
            </a:r>
            <a:r>
              <a:rPr lang="en-GB" dirty="0">
                <a:hlinkClick r:id="rId3"/>
              </a:rPr>
              <a:t>B7.4 Bioaccumulation (youtube.com)</a:t>
            </a:r>
            <a:r>
              <a:rPr lang="en-US"/>
              <a:t> .</a:t>
            </a:r>
            <a:endParaRPr lang="en-US" dirty="0"/>
          </a:p>
          <a:p>
            <a:pPr marL="571500" indent="-457200">
              <a:lnSpc>
                <a:spcPct val="90000"/>
              </a:lnSpc>
              <a:spcAft>
                <a:spcPts val="600"/>
              </a:spcAft>
              <a:buAutoNum type="arabicPeriod"/>
            </a:pPr>
            <a:r>
              <a:rPr lang="en-US" dirty="0"/>
              <a:t>Students complete Q1 to Q5.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571500" indent="-457200">
              <a:lnSpc>
                <a:spcPct val="90000"/>
              </a:lnSpc>
              <a:spcAft>
                <a:spcPts val="600"/>
              </a:spcAft>
              <a:buAutoNum type="arabicPeriod"/>
            </a:pPr>
            <a:endParaRPr lang="en-US" dirty="0"/>
          </a:p>
          <a:p>
            <a:pPr marL="457200" indent="-342900">
              <a:lnSpc>
                <a:spcPct val="90000"/>
              </a:lnSpc>
              <a:spcAft>
                <a:spcPts val="600"/>
              </a:spcAft>
              <a:buFont typeface="+mj-lt"/>
              <a:buAutoNum type="arabicPeriod" startAt="2"/>
            </a:pPr>
            <a:endParaRPr lang="en-US" dirty="0"/>
          </a:p>
          <a:p>
            <a:pPr marL="114300">
              <a:lnSpc>
                <a:spcPct val="90000"/>
              </a:lnSpc>
              <a:spcAft>
                <a:spcPts val="600"/>
              </a:spcAft>
            </a:pPr>
            <a:endParaRPr lang="en-US" dirty="0"/>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51260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oaccumulation of PCB in marine food chain. Photo credit: Washington Department of Ecology">
            <a:extLst>
              <a:ext uri="{FF2B5EF4-FFF2-40B4-BE49-F238E27FC236}">
                <a16:creationId xmlns:a16="http://schemas.microsoft.com/office/drawing/2014/main" id="{070F8A20-189B-6DB9-E889-59CFB080B6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06590" y="86879"/>
            <a:ext cx="5880817" cy="66902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03FE2B-9679-D522-159A-7FFE8C4B134A}"/>
              </a:ext>
            </a:extLst>
          </p:cNvPr>
          <p:cNvSpPr txBox="1"/>
          <p:nvPr/>
        </p:nvSpPr>
        <p:spPr>
          <a:xfrm>
            <a:off x="163773" y="614149"/>
            <a:ext cx="2129051" cy="1815882"/>
          </a:xfrm>
          <a:prstGeom prst="rect">
            <a:avLst/>
          </a:prstGeom>
          <a:noFill/>
        </p:spPr>
        <p:txBody>
          <a:bodyPr wrap="square" rtlCol="0">
            <a:spAutoFit/>
          </a:bodyPr>
          <a:lstStyle/>
          <a:p>
            <a:r>
              <a:rPr lang="en-GB" sz="2800" dirty="0"/>
              <a:t>Note: </a:t>
            </a:r>
            <a:r>
              <a:rPr lang="en-GB" sz="2800" b="1" i="1" dirty="0"/>
              <a:t>PCB’s are toxic manmade chemicals</a:t>
            </a:r>
          </a:p>
        </p:txBody>
      </p:sp>
    </p:spTree>
    <p:extLst>
      <p:ext uri="{BB962C8B-B14F-4D97-AF65-F5344CB8AC3E}">
        <p14:creationId xmlns:p14="http://schemas.microsoft.com/office/powerpoint/2010/main" val="863647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22 Suggested Outline</a:t>
            </a:r>
            <a:br>
              <a:rPr lang="en-US" sz="3800" b="1"/>
            </a:br>
            <a:r>
              <a:rPr lang="en-US" sz="3600" b="1"/>
              <a:t>Predator, </a:t>
            </a:r>
            <a:r>
              <a:rPr lang="en-US" sz="3600" b="1" dirty="0"/>
              <a:t>Prey </a:t>
            </a:r>
            <a:r>
              <a:rPr lang="en-US" sz="3600" b="1"/>
              <a:t>and Populations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10000"/>
          </a:bodyPr>
          <a:lstStyle/>
          <a:p>
            <a:pPr marL="571500" indent="-457200">
              <a:lnSpc>
                <a:spcPct val="90000"/>
              </a:lnSpc>
              <a:spcAft>
                <a:spcPts val="600"/>
              </a:spcAft>
              <a:buAutoNum type="arabicPeriod"/>
            </a:pPr>
            <a:r>
              <a:rPr lang="en-US" b="1" dirty="0"/>
              <a:t>Hand out the Workbook and Student Answer Sheet</a:t>
            </a:r>
            <a:r>
              <a:rPr lang="en-US" dirty="0"/>
              <a:t>. Ask the students to write down the names of as many predators and prey that they can think of, explain if unsure. Discuss their answers. Pose the question: what would happen if you threw 100 piranha into a pond full of small fish (piranha image slide 2)? What might happen to the piranha as there are less and less small fish to eat? Elicit the idea of a rise and fall in populations. Examine graph Q2, which line do you think ‘would’ be the piranha and which the small fish?</a:t>
            </a:r>
          </a:p>
          <a:p>
            <a:pPr marL="571500" indent="-457200">
              <a:lnSpc>
                <a:spcPct val="90000"/>
              </a:lnSpc>
              <a:spcAft>
                <a:spcPts val="600"/>
              </a:spcAft>
              <a:buAutoNum type="arabicPeriod"/>
            </a:pPr>
            <a:r>
              <a:rPr lang="en-US" dirty="0"/>
              <a:t>Discuss what else could affect the population size of a species.</a:t>
            </a:r>
          </a:p>
          <a:p>
            <a:pPr marL="571500" indent="-457200">
              <a:lnSpc>
                <a:spcPct val="90000"/>
              </a:lnSpc>
              <a:spcAft>
                <a:spcPts val="600"/>
              </a:spcAft>
              <a:buAutoNum type="arabicPeriod"/>
            </a:pPr>
            <a:r>
              <a:rPr lang="en-US" dirty="0"/>
              <a:t>Watch video </a:t>
            </a:r>
            <a:r>
              <a:rPr lang="en-US" dirty="0">
                <a:hlinkClick r:id="rId3"/>
              </a:rPr>
              <a:t>https://www.youtube.com/watch?v=J15GK38OYyA</a:t>
            </a:r>
            <a:r>
              <a:rPr lang="en-US" dirty="0"/>
              <a:t> consolidate.</a:t>
            </a:r>
          </a:p>
          <a:p>
            <a:pPr marL="571500" indent="-457200">
              <a:lnSpc>
                <a:spcPct val="90000"/>
              </a:lnSpc>
              <a:spcAft>
                <a:spcPts val="600"/>
              </a:spcAft>
              <a:buAutoNum type="arabicPeriod"/>
            </a:pPr>
            <a:r>
              <a:rPr lang="en-US" dirty="0"/>
              <a:t>Students complete Q1 to Q5.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3964399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23 Suggested Outline</a:t>
            </a:r>
            <a:br>
              <a:rPr lang="en-US" sz="3800" b="1" dirty="0"/>
            </a:br>
            <a:r>
              <a:rPr lang="en-US" sz="3600" b="1" dirty="0"/>
              <a:t>Genetics </a:t>
            </a:r>
            <a:r>
              <a:rPr lang="en-US" sz="3600" b="1"/>
              <a:t>and Inheritance</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10000"/>
          </a:bodyPr>
          <a:lstStyle/>
          <a:p>
            <a:pPr marL="571500" indent="-457200">
              <a:lnSpc>
                <a:spcPct val="90000"/>
              </a:lnSpc>
              <a:spcAft>
                <a:spcPts val="600"/>
              </a:spcAft>
              <a:buAutoNum type="arabicPeriod"/>
            </a:pPr>
            <a:r>
              <a:rPr lang="en-US" b="1" dirty="0"/>
              <a:t>Hand out the Workbook and Student Answer Sheet</a:t>
            </a:r>
            <a:r>
              <a:rPr lang="en-US" dirty="0"/>
              <a:t>. Ask the students to write down what ‘traits’ they think they have from their mom or dad. Traits from Parents are called inherited traits. Examine image top right page 23. Discuss genes, DNA, chromosomes and that they carry the characteristic one from each parent. Verbally run through Q2 as a class. Examine the Punnett square example as a class, </a:t>
            </a:r>
            <a:r>
              <a:rPr lang="en-US"/>
              <a:t>ask the </a:t>
            </a:r>
            <a:r>
              <a:rPr lang="en-US" dirty="0"/>
              <a:t>students to predict </a:t>
            </a:r>
            <a:r>
              <a:rPr lang="en-US"/>
              <a:t>the answer to Q3 part 1.</a:t>
            </a:r>
          </a:p>
          <a:p>
            <a:pPr marL="571500" indent="-457200">
              <a:lnSpc>
                <a:spcPct val="90000"/>
              </a:lnSpc>
              <a:spcAft>
                <a:spcPts val="600"/>
              </a:spcAft>
              <a:buAutoNum type="arabicPeriod"/>
            </a:pPr>
            <a:r>
              <a:rPr lang="en-US" dirty="0"/>
              <a:t>Watch video </a:t>
            </a:r>
            <a:r>
              <a:rPr lang="en-US" dirty="0">
                <a:hlinkClick r:id="rId3"/>
              </a:rPr>
              <a:t>https://www.youtube.com/watch?v=jUHokSPkzT8</a:t>
            </a:r>
            <a:r>
              <a:rPr lang="en-US" dirty="0"/>
              <a:t>  explain allele is another word for gene at this level.</a:t>
            </a:r>
          </a:p>
          <a:p>
            <a:pPr marL="571500" indent="-457200">
              <a:lnSpc>
                <a:spcPct val="90000"/>
              </a:lnSpc>
              <a:spcAft>
                <a:spcPts val="600"/>
              </a:spcAft>
              <a:buAutoNum type="arabicPeriod"/>
            </a:pPr>
            <a:r>
              <a:rPr lang="en-US" dirty="0"/>
              <a:t>Complete Q2 together to ensure accuracy. </a:t>
            </a:r>
          </a:p>
          <a:p>
            <a:pPr marL="571500" indent="-457200">
              <a:lnSpc>
                <a:spcPct val="90000"/>
              </a:lnSpc>
              <a:spcAft>
                <a:spcPts val="600"/>
              </a:spcAft>
              <a:buAutoNum type="arabicPeriod"/>
            </a:pPr>
            <a:r>
              <a:rPr lang="en-US" dirty="0"/>
              <a:t>Students complete Q1 to Q5. Assist as necessary. </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130358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24 Suggested Outline</a:t>
            </a:r>
            <a:br>
              <a:rPr lang="en-US" sz="3800" b="1"/>
            </a:br>
            <a:r>
              <a:rPr lang="en-US" sz="3600" b="1"/>
              <a:t>Variation</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a:bodyPr>
          <a:lstStyle/>
          <a:p>
            <a:pPr marL="571500" indent="-457200">
              <a:lnSpc>
                <a:spcPct val="90000"/>
              </a:lnSpc>
              <a:spcAft>
                <a:spcPts val="600"/>
              </a:spcAft>
              <a:buAutoNum type="arabicPeriod"/>
            </a:pPr>
            <a:r>
              <a:rPr lang="en-US" b="1" dirty="0"/>
              <a:t>Hand out the Workbook and Student Answer Sheet</a:t>
            </a:r>
            <a:r>
              <a:rPr lang="en-US" dirty="0"/>
              <a:t>. Ask the students to write down as many differences between humans as they can. Explain this variation can be categorized or measured, e.g., eye </a:t>
            </a:r>
            <a:r>
              <a:rPr lang="en-US" dirty="0" err="1"/>
              <a:t>colour</a:t>
            </a:r>
            <a:r>
              <a:rPr lang="en-US" dirty="0"/>
              <a:t> or weight. Discuss the difference between continuous and discontinuous data. Use the examples on following slides. Asks students if they can think of others, e.g., dimples, hair </a:t>
            </a:r>
            <a:r>
              <a:rPr lang="en-US" dirty="0" err="1"/>
              <a:t>colour</a:t>
            </a:r>
            <a:r>
              <a:rPr lang="en-US" dirty="0"/>
              <a:t>, ….</a:t>
            </a:r>
          </a:p>
          <a:p>
            <a:pPr marL="571500" indent="-457200">
              <a:lnSpc>
                <a:spcPct val="90000"/>
              </a:lnSpc>
              <a:spcAft>
                <a:spcPts val="600"/>
              </a:spcAft>
              <a:buAutoNum type="arabicPeriod"/>
            </a:pPr>
            <a:r>
              <a:rPr lang="en-US" dirty="0"/>
              <a:t>Students complete Q1 to Q5 on Student Answer sheet.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71283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5D5FFD02-F5BE-48FC-F5EE-75B1066EA5DF}"/>
              </a:ext>
            </a:extLst>
          </p:cNvPr>
          <p:cNvGraphicFramePr>
            <a:graphicFrameLocks noGrp="1"/>
          </p:cNvGraphicFramePr>
          <p:nvPr/>
        </p:nvGraphicFramePr>
        <p:xfrm>
          <a:off x="1753720" y="277345"/>
          <a:ext cx="8684559" cy="6303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30810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5726B1E-E854-7235-24FB-3F0AF1A7DA94}"/>
              </a:ext>
            </a:extLst>
          </p:cNvPr>
          <p:cNvGraphicFramePr>
            <a:graphicFrameLocks noGrp="1"/>
          </p:cNvGraphicFramePr>
          <p:nvPr/>
        </p:nvGraphicFramePr>
        <p:xfrm>
          <a:off x="1697448" y="277345"/>
          <a:ext cx="8684559" cy="6303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3776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25 Suggested Outline</a:t>
            </a:r>
            <a:br>
              <a:rPr lang="en-US" sz="3800" b="1"/>
            </a:br>
            <a:r>
              <a:rPr lang="en-US" sz="3600" b="1"/>
              <a:t>Adaptation</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20000"/>
          </a:bodyPr>
          <a:lstStyle/>
          <a:p>
            <a:pPr marL="571500" indent="-457200">
              <a:lnSpc>
                <a:spcPct val="90000"/>
              </a:lnSpc>
              <a:spcAft>
                <a:spcPts val="600"/>
              </a:spcAft>
              <a:buAutoNum type="arabicPeriod"/>
            </a:pPr>
            <a:r>
              <a:rPr lang="en-US" b="1" dirty="0"/>
              <a:t>Hand out the Workbook and Student Answer Sheet</a:t>
            </a:r>
            <a:r>
              <a:rPr lang="en-US" dirty="0"/>
              <a:t>.  Ask the students to choose one animal and write down things that the animal has or can do, that helps it to survive. Use the responses to elicit a discussion.</a:t>
            </a:r>
          </a:p>
          <a:p>
            <a:pPr marL="571500" indent="-457200">
              <a:lnSpc>
                <a:spcPct val="90000"/>
              </a:lnSpc>
              <a:spcAft>
                <a:spcPts val="600"/>
              </a:spcAft>
              <a:buAutoNum type="arabicPeriod"/>
            </a:pPr>
            <a:r>
              <a:rPr lang="en-US" dirty="0"/>
              <a:t>Complete Q2 together to focus in on plants and their adaptations.</a:t>
            </a:r>
          </a:p>
          <a:p>
            <a:pPr marL="571500" indent="-457200">
              <a:lnSpc>
                <a:spcPct val="90000"/>
              </a:lnSpc>
              <a:spcAft>
                <a:spcPts val="600"/>
              </a:spcAft>
              <a:buAutoNum type="arabicPeriod"/>
            </a:pPr>
            <a:r>
              <a:rPr lang="en-US" dirty="0"/>
              <a:t>Video  </a:t>
            </a:r>
            <a:r>
              <a:rPr lang="en-US" dirty="0">
                <a:hlinkClick r:id="rId3"/>
              </a:rPr>
              <a:t>https://www.youtube.com/watch?v=anRp7FQ9CKY</a:t>
            </a:r>
            <a:r>
              <a:rPr lang="en-US" dirty="0"/>
              <a:t>   can be used (5 mins), good adaptation examples and its link to survival/reproduction.</a:t>
            </a:r>
          </a:p>
          <a:p>
            <a:pPr marL="571500" indent="-457200">
              <a:lnSpc>
                <a:spcPct val="90000"/>
              </a:lnSpc>
              <a:spcAft>
                <a:spcPts val="600"/>
              </a:spcAft>
              <a:buAutoNum type="arabicPeriod"/>
            </a:pPr>
            <a:r>
              <a:rPr lang="en-US" dirty="0"/>
              <a:t>Students complete Q1 to Q4, Q4 best completed before Q3. Assist as necessary. (You may want to give students chance to show off / explain the animal they have designed from Q3).</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571500" indent="-457200">
              <a:lnSpc>
                <a:spcPct val="90000"/>
              </a:lnSpc>
              <a:spcAft>
                <a:spcPts val="600"/>
              </a:spcAft>
              <a:buAutoNum type="arabicPeriod"/>
            </a:pPr>
            <a:endParaRPr lang="en-US" dirty="0"/>
          </a:p>
          <a:p>
            <a:pPr marL="571500" indent="-457200">
              <a:lnSpc>
                <a:spcPct val="90000"/>
              </a:lnSpc>
              <a:spcAft>
                <a:spcPts val="600"/>
              </a:spcAf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314810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26 Suggested Outline</a:t>
            </a:r>
            <a:br>
              <a:rPr lang="en-US" sz="3800" b="1"/>
            </a:br>
            <a:r>
              <a:rPr lang="en-US" sz="3600" b="1"/>
              <a:t>Biodiversity and Gene Banks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20000"/>
          </a:bodyPr>
          <a:lstStyle/>
          <a:p>
            <a:pPr marL="571500" indent="-457200">
              <a:lnSpc>
                <a:spcPct val="90000"/>
              </a:lnSpc>
              <a:spcAft>
                <a:spcPts val="600"/>
              </a:spcAft>
              <a:buAutoNum type="arabicPeriod"/>
            </a:pPr>
            <a:r>
              <a:rPr lang="en-US" b="1" dirty="0"/>
              <a:t>Hand out the Workbook and Student Answer Sheet</a:t>
            </a:r>
            <a:r>
              <a:rPr lang="en-US" dirty="0"/>
              <a:t>. Recap what a gene is/does and what it means for species and offspring. As an introduction to the topic watch. </a:t>
            </a:r>
            <a:r>
              <a:rPr lang="en-US" dirty="0">
                <a:hlinkClick r:id="rId3"/>
              </a:rPr>
              <a:t>https://www.youtube.com/watch?v=GK_vRtHJZu4</a:t>
            </a:r>
            <a:r>
              <a:rPr lang="en-US" dirty="0"/>
              <a:t> .              Ask the students whilst watching the short clip to write down one important point about biodiversity.                                   Use responses for discussion.</a:t>
            </a:r>
          </a:p>
          <a:p>
            <a:pPr marL="571500" indent="-457200">
              <a:lnSpc>
                <a:spcPct val="90000"/>
              </a:lnSpc>
              <a:spcAft>
                <a:spcPts val="600"/>
              </a:spcAft>
              <a:buAutoNum type="arabicPeriod"/>
            </a:pPr>
            <a:r>
              <a:rPr lang="en-US" dirty="0"/>
              <a:t>Pose question: how can we keep genetic information for endangered or extinct species? Answer: gene banks, explain idea and importance.</a:t>
            </a:r>
          </a:p>
          <a:p>
            <a:pPr marL="571500" indent="-457200">
              <a:lnSpc>
                <a:spcPct val="90000"/>
              </a:lnSpc>
              <a:spcAft>
                <a:spcPts val="600"/>
              </a:spcAft>
              <a:buAutoNum type="arabicPeriod"/>
            </a:pPr>
            <a:r>
              <a:rPr lang="en-US" dirty="0"/>
              <a:t>Students complete Q1 to Q4.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4203633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object with a black background&#10;&#10;Description automatically generated">
            <a:extLst>
              <a:ext uri="{FF2B5EF4-FFF2-40B4-BE49-F238E27FC236}">
                <a16:creationId xmlns:a16="http://schemas.microsoft.com/office/drawing/2014/main" id="{2AC31F2B-38AA-D814-8D43-C2A55DC81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835" y="1508081"/>
            <a:ext cx="10185012" cy="3841838"/>
          </a:xfrm>
          <a:prstGeom prst="rect">
            <a:avLst/>
          </a:prstGeom>
        </p:spPr>
      </p:pic>
    </p:spTree>
    <p:extLst>
      <p:ext uri="{BB962C8B-B14F-4D97-AF65-F5344CB8AC3E}">
        <p14:creationId xmlns:p14="http://schemas.microsoft.com/office/powerpoint/2010/main" val="2698923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27 Suggested Outline</a:t>
            </a:r>
            <a:br>
              <a:rPr lang="en-US" sz="3800" b="1" dirty="0"/>
            </a:br>
            <a:r>
              <a:rPr lang="en-US" sz="3600" b="1" dirty="0"/>
              <a:t>Evolution and Natural Selection</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20000"/>
          </a:bodyPr>
          <a:lstStyle/>
          <a:p>
            <a:pPr marL="571500" indent="-457200">
              <a:lnSpc>
                <a:spcPct val="90000"/>
              </a:lnSpc>
              <a:spcAft>
                <a:spcPts val="600"/>
              </a:spcAft>
              <a:buAutoNum type="arabicPeriod"/>
            </a:pPr>
            <a:r>
              <a:rPr lang="en-US" b="1" dirty="0"/>
              <a:t>Hand out the Workbook and Student Answer Sheet</a:t>
            </a:r>
            <a:r>
              <a:rPr lang="en-US" dirty="0"/>
              <a:t>. Ensure students know what evolve means. Discuss the correct order of Q2, b, a, d, e, c.  What are some of the clear differences? Elicit bigger brain and bipedalism. How do these help humans survive? Use 1 and 6 from     Q2 ii. as good examples of bigger brains. Bipedalism means we can walk, carry and use weapons and tools this meant that homo sapiens had an advantage for survival so their populations grew.</a:t>
            </a:r>
          </a:p>
          <a:p>
            <a:pPr marL="571500" indent="-457200">
              <a:lnSpc>
                <a:spcPct val="90000"/>
              </a:lnSpc>
              <a:spcAft>
                <a:spcPts val="600"/>
              </a:spcAft>
              <a:buAutoNum type="arabicPeriod"/>
            </a:pPr>
            <a:r>
              <a:rPr lang="en-US" dirty="0"/>
              <a:t>Use </a:t>
            </a:r>
            <a:r>
              <a:rPr lang="en-US" b="1" dirty="0"/>
              <a:t>slide 2 </a:t>
            </a:r>
            <a:r>
              <a:rPr lang="en-US" dirty="0"/>
              <a:t>(Giraffes) to </a:t>
            </a:r>
            <a:r>
              <a:rPr lang="en-US" dirty="0" err="1"/>
              <a:t>emphasise</a:t>
            </a:r>
            <a:r>
              <a:rPr lang="en-US" dirty="0"/>
              <a:t> species with adaptations that give them an advantage for living in their habitat meaning they are more likely to survive (survival of the fittest).</a:t>
            </a:r>
          </a:p>
          <a:p>
            <a:pPr marL="571500" indent="-457200">
              <a:lnSpc>
                <a:spcPct val="90000"/>
              </a:lnSpc>
              <a:spcAft>
                <a:spcPts val="600"/>
              </a:spcAft>
              <a:buAutoNum type="arabicPeriod"/>
            </a:pPr>
            <a:r>
              <a:rPr lang="en-US" dirty="0"/>
              <a:t>Watch video </a:t>
            </a:r>
            <a:r>
              <a:rPr lang="en-US" dirty="0">
                <a:hlinkClick r:id="rId3"/>
              </a:rPr>
              <a:t>https://www.youtube.com/watch?v=BcpB_986wyk</a:t>
            </a:r>
            <a:r>
              <a:rPr lang="en-US" dirty="0"/>
              <a:t> which nicely brings together the main ideas.</a:t>
            </a:r>
          </a:p>
          <a:p>
            <a:pPr marL="571500" indent="-457200">
              <a:lnSpc>
                <a:spcPct val="90000"/>
              </a:lnSpc>
              <a:spcAft>
                <a:spcPts val="600"/>
              </a:spcAft>
              <a:buAutoNum type="arabicPeriod"/>
            </a:pPr>
            <a:r>
              <a:rPr lang="en-US" dirty="0"/>
              <a:t>Students complete Q1 to Q4.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a:p>
            <a:pPr marL="571500" indent="-457200">
              <a:lnSpc>
                <a:spcPct val="90000"/>
              </a:lnSpc>
              <a:spcAft>
                <a:spcPts val="600"/>
              </a:spcAf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406696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iraffes and a tree&#10;&#10;Description automatically generated">
            <a:extLst>
              <a:ext uri="{FF2B5EF4-FFF2-40B4-BE49-F238E27FC236}">
                <a16:creationId xmlns:a16="http://schemas.microsoft.com/office/drawing/2014/main" id="{4916D573-9548-9EF7-24DD-0B708489D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107" y="793800"/>
            <a:ext cx="9388579" cy="5141817"/>
          </a:xfrm>
          <a:prstGeom prst="rect">
            <a:avLst/>
          </a:prstGeom>
        </p:spPr>
      </p:pic>
    </p:spTree>
    <p:extLst>
      <p:ext uri="{BB962C8B-B14F-4D97-AF65-F5344CB8AC3E}">
        <p14:creationId xmlns:p14="http://schemas.microsoft.com/office/powerpoint/2010/main" val="262753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28 Suggested Outline</a:t>
            </a:r>
            <a:br>
              <a:rPr lang="en-US" sz="3800" b="1" dirty="0"/>
            </a:br>
            <a:r>
              <a:rPr lang="en-US" sz="3600" b="1" dirty="0"/>
              <a:t>The Blood and </a:t>
            </a:r>
            <a:r>
              <a:rPr lang="en-US" sz="3600" b="1"/>
              <a:t>Fighting Disease</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marL="571500" indent="-457200">
              <a:lnSpc>
                <a:spcPct val="90000"/>
              </a:lnSpc>
              <a:spcAft>
                <a:spcPts val="600"/>
              </a:spcAft>
              <a:buAutoNum type="arabicPeriod"/>
            </a:pPr>
            <a:r>
              <a:rPr lang="en-US" b="1" dirty="0"/>
              <a:t>Hand out the Workbook and Student Answer Sheet</a:t>
            </a:r>
            <a:r>
              <a:rPr lang="en-US" dirty="0"/>
              <a:t>. Ask the students to write down anything they know about the blood as a starter. Discuss responses.                                         Use the image on </a:t>
            </a:r>
            <a:r>
              <a:rPr lang="en-US" b="1" dirty="0"/>
              <a:t>slide 2 </a:t>
            </a:r>
            <a:r>
              <a:rPr lang="en-US" dirty="0"/>
              <a:t>to talk through the four main components.</a:t>
            </a:r>
          </a:p>
          <a:p>
            <a:pPr marL="571500" indent="-457200">
              <a:lnSpc>
                <a:spcPct val="90000"/>
              </a:lnSpc>
              <a:spcAft>
                <a:spcPts val="600"/>
              </a:spcAft>
              <a:buAutoNum type="arabicPeriod"/>
            </a:pPr>
            <a:r>
              <a:rPr lang="en-US" dirty="0"/>
              <a:t>Watch video </a:t>
            </a:r>
            <a:r>
              <a:rPr lang="en-US" dirty="0">
                <a:hlinkClick r:id="rId3"/>
              </a:rPr>
              <a:t>https://www.youtube.com/watch?v=UgvH3A-BDx8</a:t>
            </a:r>
            <a:r>
              <a:rPr lang="en-US" dirty="0"/>
              <a:t> as a follow up.</a:t>
            </a:r>
          </a:p>
          <a:p>
            <a:pPr marL="571500" indent="-457200">
              <a:lnSpc>
                <a:spcPct val="90000"/>
              </a:lnSpc>
              <a:spcAft>
                <a:spcPts val="600"/>
              </a:spcAft>
              <a:buAutoNum type="arabicPeriod"/>
            </a:pPr>
            <a:r>
              <a:rPr lang="en-US" dirty="0"/>
              <a:t>Students complete Q1 to Q5. Assist 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315393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blood vessels&#10;&#10;Description automatically generated">
            <a:extLst>
              <a:ext uri="{FF2B5EF4-FFF2-40B4-BE49-F238E27FC236}">
                <a16:creationId xmlns:a16="http://schemas.microsoft.com/office/drawing/2014/main" id="{33BE09EF-3361-BA0C-9833-D34844339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27" y="551683"/>
            <a:ext cx="10009448" cy="6078345"/>
          </a:xfrm>
          <a:prstGeom prst="rect">
            <a:avLst/>
          </a:prstGeom>
        </p:spPr>
      </p:pic>
    </p:spTree>
    <p:extLst>
      <p:ext uri="{BB962C8B-B14F-4D97-AF65-F5344CB8AC3E}">
        <p14:creationId xmlns:p14="http://schemas.microsoft.com/office/powerpoint/2010/main" val="2204883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29 Suggested Outline</a:t>
            </a:r>
            <a:br>
              <a:rPr lang="en-US" sz="3800" b="1" dirty="0"/>
            </a:br>
            <a:r>
              <a:rPr lang="en-US" sz="3600" b="1" dirty="0"/>
              <a:t>Food Tests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a:bodyPr>
          <a:lstStyle/>
          <a:p>
            <a:pPr marL="571500" indent="-457200">
              <a:lnSpc>
                <a:spcPct val="90000"/>
              </a:lnSpc>
              <a:spcAft>
                <a:spcPts val="600"/>
              </a:spcAft>
              <a:buAutoNum type="arabicPeriod"/>
            </a:pPr>
            <a:r>
              <a:rPr lang="en-US" b="1" dirty="0"/>
              <a:t>Hand out the Workbook and Student Answer Sheet</a:t>
            </a:r>
            <a:r>
              <a:rPr lang="en-US" dirty="0"/>
              <a:t>. This is best done as a follow up lesson after completing the food tests practical. </a:t>
            </a:r>
          </a:p>
          <a:p>
            <a:pPr marL="571500" indent="-457200">
              <a:lnSpc>
                <a:spcPct val="90000"/>
              </a:lnSpc>
              <a:spcAft>
                <a:spcPts val="600"/>
              </a:spcAft>
              <a:buAutoNum type="arabicPeriod"/>
            </a:pPr>
            <a:r>
              <a:rPr lang="en-US" dirty="0"/>
              <a:t>Recap or watch the video: </a:t>
            </a:r>
            <a:r>
              <a:rPr lang="en-US" dirty="0">
                <a:hlinkClick r:id="rId3"/>
              </a:rPr>
              <a:t>https://www.youtube.com/watch?v=HtooKsIsB0Y</a:t>
            </a:r>
            <a:r>
              <a:rPr lang="en-US" dirty="0"/>
              <a:t> .</a:t>
            </a:r>
          </a:p>
          <a:p>
            <a:pPr marL="571500" indent="-457200">
              <a:lnSpc>
                <a:spcPct val="90000"/>
              </a:lnSpc>
              <a:spcAft>
                <a:spcPts val="600"/>
              </a:spcAft>
              <a:buAutoNum type="arabicPeriod"/>
            </a:pPr>
            <a:r>
              <a:rPr lang="en-US" dirty="0"/>
              <a:t>Point out any differences you may have used.</a:t>
            </a:r>
          </a:p>
          <a:p>
            <a:pPr marL="571500" indent="-457200">
              <a:lnSpc>
                <a:spcPct val="90000"/>
              </a:lnSpc>
              <a:spcAft>
                <a:spcPts val="600"/>
              </a:spcAft>
              <a:buAutoNum type="arabicPeriod"/>
            </a:pPr>
            <a:r>
              <a:rPr lang="en-US" dirty="0"/>
              <a:t>Students complete Q1 to Q4. </a:t>
            </a:r>
            <a:r>
              <a:rPr lang="en-US"/>
              <a:t>Assist </a:t>
            </a:r>
            <a:r>
              <a:rPr lang="en-US" dirty="0"/>
              <a:t>as necessary.</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571500" indent="-457200">
              <a:lnSpc>
                <a:spcPct val="90000"/>
              </a:lnSpc>
              <a:spcAft>
                <a:spcPts val="600"/>
              </a:spcAf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2411060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780508" cy="1783080"/>
          </a:xfrm>
        </p:spPr>
        <p:txBody>
          <a:bodyPr vert="horz" lIns="91440" tIns="45720" rIns="91440" bIns="45720" rtlCol="0" anchor="b">
            <a:normAutofit/>
          </a:bodyPr>
          <a:lstStyle/>
          <a:p>
            <a:r>
              <a:rPr lang="en-US" sz="3800" b="1" dirty="0"/>
              <a:t>KS3 Biology Workbook: Lesson 30 Suggested Outline</a:t>
            </a:r>
            <a:br>
              <a:rPr lang="en-US" sz="3800" b="1" dirty="0"/>
            </a:br>
            <a:r>
              <a:rPr lang="en-US" sz="3600" b="1"/>
              <a:t>The Circulatory System</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77500" lnSpcReduction="20000"/>
          </a:bodyPr>
          <a:lstStyle/>
          <a:p>
            <a:pPr marL="571500" indent="-457200">
              <a:lnSpc>
                <a:spcPct val="90000"/>
              </a:lnSpc>
              <a:spcAft>
                <a:spcPts val="600"/>
              </a:spcAft>
              <a:buAutoNum type="arabicPeriod"/>
            </a:pPr>
            <a:r>
              <a:rPr lang="en-US" b="1" dirty="0"/>
              <a:t>Hand out the Workbook and Student Answer Sheet</a:t>
            </a:r>
            <a:r>
              <a:rPr lang="en-US" dirty="0"/>
              <a:t>. Use the following </a:t>
            </a:r>
            <a:r>
              <a:rPr lang="en-US" i="1" dirty="0"/>
              <a:t>animated</a:t>
            </a:r>
            <a:r>
              <a:rPr lang="en-US" dirty="0"/>
              <a:t> </a:t>
            </a:r>
            <a:r>
              <a:rPr lang="en-US" b="1" dirty="0"/>
              <a:t>slide 2 </a:t>
            </a:r>
            <a:r>
              <a:rPr lang="en-US" dirty="0"/>
              <a:t>to introduce the difference between a double and single circulatory system. Explain that arteries carry blood away from the heart and veins towards the heart. </a:t>
            </a:r>
            <a:r>
              <a:rPr lang="en-US" b="1" dirty="0"/>
              <a:t>Name</a:t>
            </a:r>
            <a:r>
              <a:rPr lang="en-US" dirty="0"/>
              <a:t> the main arteries: pulmonary artery and aorta and main veins: pulmonary vein and vena cava before attempting slide 2 together.</a:t>
            </a:r>
          </a:p>
          <a:p>
            <a:pPr marL="571500" indent="-457200">
              <a:lnSpc>
                <a:spcPct val="90000"/>
              </a:lnSpc>
              <a:spcAft>
                <a:spcPts val="600"/>
              </a:spcAft>
              <a:buAutoNum type="arabicPeriod"/>
            </a:pPr>
            <a:r>
              <a:rPr lang="en-US" dirty="0"/>
              <a:t>Ask for volunteers to say where each of the labels should go a. to g. for    </a:t>
            </a:r>
            <a:r>
              <a:rPr lang="en-US" b="1" dirty="0"/>
              <a:t>slide 2.</a:t>
            </a:r>
          </a:p>
          <a:p>
            <a:pPr marL="571500" indent="-457200">
              <a:lnSpc>
                <a:spcPct val="90000"/>
              </a:lnSpc>
              <a:spcAft>
                <a:spcPts val="600"/>
              </a:spcAft>
              <a:buAutoNum type="arabicPeriod"/>
            </a:pPr>
            <a:r>
              <a:rPr lang="en-US" dirty="0"/>
              <a:t>Introduce the names of the chambers and explain why left and right are opposite to what we’d expect.</a:t>
            </a:r>
          </a:p>
          <a:p>
            <a:pPr marL="571500" indent="-457200">
              <a:lnSpc>
                <a:spcPct val="90000"/>
              </a:lnSpc>
              <a:spcAft>
                <a:spcPts val="600"/>
              </a:spcAft>
              <a:buAutoNum type="arabicPeriod"/>
            </a:pPr>
            <a:r>
              <a:rPr lang="en-US" dirty="0"/>
              <a:t>Discuss what the blood carries around the body and why it might pump faster or slower.</a:t>
            </a:r>
          </a:p>
          <a:p>
            <a:pPr marL="571500" indent="-457200">
              <a:lnSpc>
                <a:spcPct val="90000"/>
              </a:lnSpc>
              <a:spcAft>
                <a:spcPts val="600"/>
              </a:spcAft>
              <a:buAutoNum type="arabicPeriod"/>
            </a:pPr>
            <a:r>
              <a:rPr lang="en-US" dirty="0"/>
              <a:t>Use video </a:t>
            </a:r>
            <a:r>
              <a:rPr lang="en-US" dirty="0">
                <a:hlinkClick r:id="rId3"/>
              </a:rPr>
              <a:t>https://www.youtube.com/watch?v=pjOxpLEynIE</a:t>
            </a:r>
            <a:r>
              <a:rPr lang="en-US" dirty="0"/>
              <a:t> as a follow up. </a:t>
            </a:r>
          </a:p>
          <a:p>
            <a:pPr marL="571500" indent="-457200">
              <a:lnSpc>
                <a:spcPct val="90000"/>
              </a:lnSpc>
              <a:spcAft>
                <a:spcPts val="600"/>
              </a:spcAft>
              <a:buAutoNum type="arabicPeriod"/>
            </a:pPr>
            <a:r>
              <a:rPr lang="en-US" dirty="0"/>
              <a:t>Students complete Q1 to Q4. Assist as necessary. </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571500" indent="-457200">
              <a:lnSpc>
                <a:spcPct val="90000"/>
              </a:lnSpc>
              <a:spcAft>
                <a:spcPts val="600"/>
              </a:spcAft>
              <a:buAutoNum type="arabicPeriod"/>
            </a:pPr>
            <a:endParaRPr lang="en-US" dirty="0"/>
          </a:p>
          <a:p>
            <a:pPr marL="571500" indent="-457200">
              <a:lnSpc>
                <a:spcPct val="90000"/>
              </a:lnSpc>
              <a:spcAft>
                <a:spcPts val="600"/>
              </a:spcAft>
              <a:buAutoNum type="arabicPeriod"/>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008679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diagram of a fish&#10;&#10;Description automatically generated">
            <a:extLst>
              <a:ext uri="{FF2B5EF4-FFF2-40B4-BE49-F238E27FC236}">
                <a16:creationId xmlns:a16="http://schemas.microsoft.com/office/drawing/2014/main" id="{643CE82E-80E8-7F5D-F7DA-F14D202AF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916" y="0"/>
            <a:ext cx="4934168" cy="6858000"/>
          </a:xfrm>
          <a:prstGeom prst="rect">
            <a:avLst/>
          </a:prstGeom>
        </p:spPr>
      </p:pic>
      <p:sp>
        <p:nvSpPr>
          <p:cNvPr id="6" name="TextBox 5">
            <a:extLst>
              <a:ext uri="{FF2B5EF4-FFF2-40B4-BE49-F238E27FC236}">
                <a16:creationId xmlns:a16="http://schemas.microsoft.com/office/drawing/2014/main" id="{DD8CB8FA-B910-FFA6-14E8-20133ED15120}"/>
              </a:ext>
            </a:extLst>
          </p:cNvPr>
          <p:cNvSpPr txBox="1"/>
          <p:nvPr/>
        </p:nvSpPr>
        <p:spPr>
          <a:xfrm>
            <a:off x="450367" y="543570"/>
            <a:ext cx="2593075" cy="369332"/>
          </a:xfrm>
          <a:prstGeom prst="rect">
            <a:avLst/>
          </a:prstGeom>
          <a:noFill/>
        </p:spPr>
        <p:txBody>
          <a:bodyPr wrap="square" rtlCol="0">
            <a:spAutoFit/>
          </a:bodyPr>
          <a:lstStyle/>
          <a:p>
            <a:r>
              <a:rPr lang="en-GB" b="1" dirty="0"/>
              <a:t>Single circulatory system</a:t>
            </a:r>
          </a:p>
        </p:txBody>
      </p:sp>
      <p:sp>
        <p:nvSpPr>
          <p:cNvPr id="8" name="TextBox 7">
            <a:extLst>
              <a:ext uri="{FF2B5EF4-FFF2-40B4-BE49-F238E27FC236}">
                <a16:creationId xmlns:a16="http://schemas.microsoft.com/office/drawing/2014/main" id="{B9A33512-F244-989A-B375-6F564B6B2222}"/>
              </a:ext>
            </a:extLst>
          </p:cNvPr>
          <p:cNvSpPr txBox="1"/>
          <p:nvPr/>
        </p:nvSpPr>
        <p:spPr>
          <a:xfrm>
            <a:off x="450368" y="1026277"/>
            <a:ext cx="2852390" cy="369332"/>
          </a:xfrm>
          <a:prstGeom prst="rect">
            <a:avLst/>
          </a:prstGeom>
          <a:noFill/>
        </p:spPr>
        <p:txBody>
          <a:bodyPr wrap="square" rtlCol="0">
            <a:spAutoFit/>
          </a:bodyPr>
          <a:lstStyle/>
          <a:p>
            <a:r>
              <a:rPr lang="en-GB" b="1" dirty="0"/>
              <a:t>Double circulatory system</a:t>
            </a:r>
          </a:p>
        </p:txBody>
      </p:sp>
      <p:sp>
        <p:nvSpPr>
          <p:cNvPr id="12" name="TextBox 11">
            <a:extLst>
              <a:ext uri="{FF2B5EF4-FFF2-40B4-BE49-F238E27FC236}">
                <a16:creationId xmlns:a16="http://schemas.microsoft.com/office/drawing/2014/main" id="{7C682AFE-94FC-6571-1E7C-E13CF826D56B}"/>
              </a:ext>
            </a:extLst>
          </p:cNvPr>
          <p:cNvSpPr txBox="1"/>
          <p:nvPr/>
        </p:nvSpPr>
        <p:spPr>
          <a:xfrm>
            <a:off x="450372" y="3103301"/>
            <a:ext cx="2593075" cy="369332"/>
          </a:xfrm>
          <a:prstGeom prst="rect">
            <a:avLst/>
          </a:prstGeom>
          <a:noFill/>
        </p:spPr>
        <p:txBody>
          <a:bodyPr wrap="square" rtlCol="0">
            <a:spAutoFit/>
          </a:bodyPr>
          <a:lstStyle/>
          <a:p>
            <a:r>
              <a:rPr lang="en-GB" dirty="0"/>
              <a:t>Heart</a:t>
            </a:r>
          </a:p>
        </p:txBody>
      </p:sp>
      <p:sp>
        <p:nvSpPr>
          <p:cNvPr id="13" name="TextBox 12">
            <a:extLst>
              <a:ext uri="{FF2B5EF4-FFF2-40B4-BE49-F238E27FC236}">
                <a16:creationId xmlns:a16="http://schemas.microsoft.com/office/drawing/2014/main" id="{2741AC81-6EB3-8330-2498-2BF794860205}"/>
              </a:ext>
            </a:extLst>
          </p:cNvPr>
          <p:cNvSpPr txBox="1"/>
          <p:nvPr/>
        </p:nvSpPr>
        <p:spPr>
          <a:xfrm>
            <a:off x="450372" y="3566194"/>
            <a:ext cx="2593075" cy="369332"/>
          </a:xfrm>
          <a:prstGeom prst="rect">
            <a:avLst/>
          </a:prstGeom>
          <a:noFill/>
        </p:spPr>
        <p:txBody>
          <a:bodyPr wrap="square" rtlCol="0">
            <a:spAutoFit/>
          </a:bodyPr>
          <a:lstStyle/>
          <a:p>
            <a:r>
              <a:rPr lang="en-GB" dirty="0"/>
              <a:t>Lungs</a:t>
            </a:r>
          </a:p>
        </p:txBody>
      </p:sp>
      <p:sp>
        <p:nvSpPr>
          <p:cNvPr id="14" name="TextBox 13">
            <a:extLst>
              <a:ext uri="{FF2B5EF4-FFF2-40B4-BE49-F238E27FC236}">
                <a16:creationId xmlns:a16="http://schemas.microsoft.com/office/drawing/2014/main" id="{96D126EB-CBEF-EA11-C032-CBDDC71ACF3E}"/>
              </a:ext>
            </a:extLst>
          </p:cNvPr>
          <p:cNvSpPr txBox="1"/>
          <p:nvPr/>
        </p:nvSpPr>
        <p:spPr>
          <a:xfrm>
            <a:off x="450371" y="4064500"/>
            <a:ext cx="2593075" cy="369332"/>
          </a:xfrm>
          <a:prstGeom prst="rect">
            <a:avLst/>
          </a:prstGeom>
          <a:noFill/>
        </p:spPr>
        <p:txBody>
          <a:bodyPr wrap="square" rtlCol="0">
            <a:spAutoFit/>
          </a:bodyPr>
          <a:lstStyle/>
          <a:p>
            <a:r>
              <a:rPr lang="en-GB" dirty="0"/>
              <a:t>Body</a:t>
            </a:r>
          </a:p>
        </p:txBody>
      </p:sp>
      <p:sp>
        <p:nvSpPr>
          <p:cNvPr id="15" name="TextBox 14">
            <a:extLst>
              <a:ext uri="{FF2B5EF4-FFF2-40B4-BE49-F238E27FC236}">
                <a16:creationId xmlns:a16="http://schemas.microsoft.com/office/drawing/2014/main" id="{412AF15F-27C9-10FC-2BED-D51A1208E4AE}"/>
              </a:ext>
            </a:extLst>
          </p:cNvPr>
          <p:cNvSpPr txBox="1"/>
          <p:nvPr/>
        </p:nvSpPr>
        <p:spPr>
          <a:xfrm>
            <a:off x="450370" y="4636569"/>
            <a:ext cx="2593075" cy="369332"/>
          </a:xfrm>
          <a:prstGeom prst="rect">
            <a:avLst/>
          </a:prstGeom>
          <a:noFill/>
        </p:spPr>
        <p:txBody>
          <a:bodyPr wrap="square" rtlCol="0">
            <a:spAutoFit/>
          </a:bodyPr>
          <a:lstStyle/>
          <a:p>
            <a:r>
              <a:rPr lang="en-GB" dirty="0"/>
              <a:t>Pulmonary artery</a:t>
            </a:r>
          </a:p>
        </p:txBody>
      </p:sp>
      <p:sp>
        <p:nvSpPr>
          <p:cNvPr id="16" name="TextBox 15">
            <a:extLst>
              <a:ext uri="{FF2B5EF4-FFF2-40B4-BE49-F238E27FC236}">
                <a16:creationId xmlns:a16="http://schemas.microsoft.com/office/drawing/2014/main" id="{DC1DE98E-B05F-E56D-F66A-3ACD94E7FA58}"/>
              </a:ext>
            </a:extLst>
          </p:cNvPr>
          <p:cNvSpPr txBox="1"/>
          <p:nvPr/>
        </p:nvSpPr>
        <p:spPr>
          <a:xfrm>
            <a:off x="450369" y="5164569"/>
            <a:ext cx="2593075" cy="369332"/>
          </a:xfrm>
          <a:prstGeom prst="rect">
            <a:avLst/>
          </a:prstGeom>
          <a:noFill/>
        </p:spPr>
        <p:txBody>
          <a:bodyPr wrap="square" rtlCol="0">
            <a:spAutoFit/>
          </a:bodyPr>
          <a:lstStyle/>
          <a:p>
            <a:r>
              <a:rPr lang="en-GB" dirty="0"/>
              <a:t>Pulmonary vein</a:t>
            </a:r>
          </a:p>
        </p:txBody>
      </p:sp>
      <p:sp>
        <p:nvSpPr>
          <p:cNvPr id="17" name="TextBox 16">
            <a:extLst>
              <a:ext uri="{FF2B5EF4-FFF2-40B4-BE49-F238E27FC236}">
                <a16:creationId xmlns:a16="http://schemas.microsoft.com/office/drawing/2014/main" id="{E9C80991-A94A-E9E8-95FA-9FA65D268CC9}"/>
              </a:ext>
            </a:extLst>
          </p:cNvPr>
          <p:cNvSpPr txBox="1"/>
          <p:nvPr/>
        </p:nvSpPr>
        <p:spPr>
          <a:xfrm>
            <a:off x="450367" y="5651898"/>
            <a:ext cx="2593075" cy="369332"/>
          </a:xfrm>
          <a:prstGeom prst="rect">
            <a:avLst/>
          </a:prstGeom>
          <a:noFill/>
        </p:spPr>
        <p:txBody>
          <a:bodyPr wrap="square" rtlCol="0">
            <a:spAutoFit/>
          </a:bodyPr>
          <a:lstStyle/>
          <a:p>
            <a:r>
              <a:rPr lang="en-GB" dirty="0"/>
              <a:t>Aorta</a:t>
            </a:r>
          </a:p>
        </p:txBody>
      </p:sp>
      <p:sp>
        <p:nvSpPr>
          <p:cNvPr id="18" name="TextBox 17">
            <a:extLst>
              <a:ext uri="{FF2B5EF4-FFF2-40B4-BE49-F238E27FC236}">
                <a16:creationId xmlns:a16="http://schemas.microsoft.com/office/drawing/2014/main" id="{989090AD-C087-49FC-51BE-EF81B40D36AC}"/>
              </a:ext>
            </a:extLst>
          </p:cNvPr>
          <p:cNvSpPr txBox="1"/>
          <p:nvPr/>
        </p:nvSpPr>
        <p:spPr>
          <a:xfrm>
            <a:off x="450368" y="6145268"/>
            <a:ext cx="2593075" cy="369332"/>
          </a:xfrm>
          <a:prstGeom prst="rect">
            <a:avLst/>
          </a:prstGeom>
          <a:noFill/>
        </p:spPr>
        <p:txBody>
          <a:bodyPr wrap="square" rtlCol="0">
            <a:spAutoFit/>
          </a:bodyPr>
          <a:lstStyle/>
          <a:p>
            <a:r>
              <a:rPr lang="en-GB" dirty="0"/>
              <a:t>Vena cava</a:t>
            </a:r>
          </a:p>
        </p:txBody>
      </p:sp>
      <p:sp>
        <p:nvSpPr>
          <p:cNvPr id="9" name="TextBox 8">
            <a:extLst>
              <a:ext uri="{FF2B5EF4-FFF2-40B4-BE49-F238E27FC236}">
                <a16:creationId xmlns:a16="http://schemas.microsoft.com/office/drawing/2014/main" id="{4D6337C7-F066-058D-86CA-A821707AA40E}"/>
              </a:ext>
            </a:extLst>
          </p:cNvPr>
          <p:cNvSpPr txBox="1"/>
          <p:nvPr/>
        </p:nvSpPr>
        <p:spPr>
          <a:xfrm>
            <a:off x="450374" y="1559970"/>
            <a:ext cx="2593075" cy="369332"/>
          </a:xfrm>
          <a:prstGeom prst="rect">
            <a:avLst/>
          </a:prstGeom>
          <a:noFill/>
        </p:spPr>
        <p:txBody>
          <a:bodyPr wrap="square" rtlCol="0">
            <a:spAutoFit/>
          </a:bodyPr>
          <a:lstStyle/>
          <a:p>
            <a:r>
              <a:rPr lang="en-GB" dirty="0"/>
              <a:t>Heart</a:t>
            </a:r>
          </a:p>
        </p:txBody>
      </p:sp>
      <p:sp>
        <p:nvSpPr>
          <p:cNvPr id="10" name="TextBox 9">
            <a:extLst>
              <a:ext uri="{FF2B5EF4-FFF2-40B4-BE49-F238E27FC236}">
                <a16:creationId xmlns:a16="http://schemas.microsoft.com/office/drawing/2014/main" id="{C0B2A3F8-68C3-C5EA-5DE3-E0376961B43D}"/>
              </a:ext>
            </a:extLst>
          </p:cNvPr>
          <p:cNvSpPr txBox="1"/>
          <p:nvPr/>
        </p:nvSpPr>
        <p:spPr>
          <a:xfrm>
            <a:off x="450374" y="2096359"/>
            <a:ext cx="2593075" cy="369332"/>
          </a:xfrm>
          <a:prstGeom prst="rect">
            <a:avLst/>
          </a:prstGeom>
          <a:noFill/>
        </p:spPr>
        <p:txBody>
          <a:bodyPr wrap="square" rtlCol="0">
            <a:spAutoFit/>
          </a:bodyPr>
          <a:lstStyle/>
          <a:p>
            <a:r>
              <a:rPr lang="en-GB" dirty="0"/>
              <a:t>Gill Capillaries</a:t>
            </a:r>
          </a:p>
        </p:txBody>
      </p:sp>
      <p:sp>
        <p:nvSpPr>
          <p:cNvPr id="11" name="TextBox 10">
            <a:extLst>
              <a:ext uri="{FF2B5EF4-FFF2-40B4-BE49-F238E27FC236}">
                <a16:creationId xmlns:a16="http://schemas.microsoft.com/office/drawing/2014/main" id="{3991ABAD-6994-0978-68AB-1EABB3FC508B}"/>
              </a:ext>
            </a:extLst>
          </p:cNvPr>
          <p:cNvSpPr txBox="1"/>
          <p:nvPr/>
        </p:nvSpPr>
        <p:spPr>
          <a:xfrm>
            <a:off x="450373" y="2550865"/>
            <a:ext cx="2593075" cy="369332"/>
          </a:xfrm>
          <a:prstGeom prst="rect">
            <a:avLst/>
          </a:prstGeom>
          <a:noFill/>
        </p:spPr>
        <p:txBody>
          <a:bodyPr wrap="square" rtlCol="0">
            <a:spAutoFit/>
          </a:bodyPr>
          <a:lstStyle/>
          <a:p>
            <a:r>
              <a:rPr lang="en-GB" dirty="0"/>
              <a:t>Body Capillaries</a:t>
            </a:r>
          </a:p>
        </p:txBody>
      </p:sp>
      <p:sp>
        <p:nvSpPr>
          <p:cNvPr id="24" name="TextBox 23">
            <a:extLst>
              <a:ext uri="{FF2B5EF4-FFF2-40B4-BE49-F238E27FC236}">
                <a16:creationId xmlns:a16="http://schemas.microsoft.com/office/drawing/2014/main" id="{FC19979B-7485-EA9F-C823-F751BF4512B6}"/>
              </a:ext>
            </a:extLst>
          </p:cNvPr>
          <p:cNvSpPr txBox="1"/>
          <p:nvPr/>
        </p:nvSpPr>
        <p:spPr>
          <a:xfrm>
            <a:off x="8889240" y="3879834"/>
            <a:ext cx="2593075" cy="369332"/>
          </a:xfrm>
          <a:prstGeom prst="rect">
            <a:avLst/>
          </a:prstGeom>
          <a:noFill/>
        </p:spPr>
        <p:txBody>
          <a:bodyPr wrap="square" rtlCol="0">
            <a:spAutoFit/>
          </a:bodyPr>
          <a:lstStyle/>
          <a:p>
            <a:r>
              <a:rPr lang="en-GB" dirty="0"/>
              <a:t>Left ventricle</a:t>
            </a:r>
          </a:p>
        </p:txBody>
      </p:sp>
      <p:sp>
        <p:nvSpPr>
          <p:cNvPr id="25" name="TextBox 24">
            <a:extLst>
              <a:ext uri="{FF2B5EF4-FFF2-40B4-BE49-F238E27FC236}">
                <a16:creationId xmlns:a16="http://schemas.microsoft.com/office/drawing/2014/main" id="{31051BC0-1B9E-3FE1-C6E2-C3EE925F1837}"/>
              </a:ext>
            </a:extLst>
          </p:cNvPr>
          <p:cNvSpPr txBox="1"/>
          <p:nvPr/>
        </p:nvSpPr>
        <p:spPr>
          <a:xfrm>
            <a:off x="8889242" y="4456352"/>
            <a:ext cx="2593075" cy="369332"/>
          </a:xfrm>
          <a:prstGeom prst="rect">
            <a:avLst/>
          </a:prstGeom>
          <a:noFill/>
        </p:spPr>
        <p:txBody>
          <a:bodyPr wrap="square" rtlCol="0">
            <a:spAutoFit/>
          </a:bodyPr>
          <a:lstStyle/>
          <a:p>
            <a:r>
              <a:rPr lang="en-GB" dirty="0"/>
              <a:t>Right ventricle</a:t>
            </a:r>
          </a:p>
        </p:txBody>
      </p:sp>
      <p:sp>
        <p:nvSpPr>
          <p:cNvPr id="30" name="TextBox 29">
            <a:extLst>
              <a:ext uri="{FF2B5EF4-FFF2-40B4-BE49-F238E27FC236}">
                <a16:creationId xmlns:a16="http://schemas.microsoft.com/office/drawing/2014/main" id="{1D9327FC-92D3-F156-4C55-3D809EDC46CC}"/>
              </a:ext>
            </a:extLst>
          </p:cNvPr>
          <p:cNvSpPr txBox="1"/>
          <p:nvPr/>
        </p:nvSpPr>
        <p:spPr>
          <a:xfrm>
            <a:off x="8916535" y="4979903"/>
            <a:ext cx="2593075" cy="369332"/>
          </a:xfrm>
          <a:prstGeom prst="rect">
            <a:avLst/>
          </a:prstGeom>
          <a:noFill/>
        </p:spPr>
        <p:txBody>
          <a:bodyPr wrap="square" rtlCol="0">
            <a:spAutoFit/>
          </a:bodyPr>
          <a:lstStyle/>
          <a:p>
            <a:r>
              <a:rPr lang="en-GB" dirty="0"/>
              <a:t>Left atrium</a:t>
            </a:r>
          </a:p>
        </p:txBody>
      </p:sp>
      <p:sp>
        <p:nvSpPr>
          <p:cNvPr id="32" name="TextBox 31">
            <a:extLst>
              <a:ext uri="{FF2B5EF4-FFF2-40B4-BE49-F238E27FC236}">
                <a16:creationId xmlns:a16="http://schemas.microsoft.com/office/drawing/2014/main" id="{E9D2FC99-3992-2560-0FFE-95A97C41D12E}"/>
              </a:ext>
            </a:extLst>
          </p:cNvPr>
          <p:cNvSpPr txBox="1"/>
          <p:nvPr/>
        </p:nvSpPr>
        <p:spPr>
          <a:xfrm>
            <a:off x="8916536" y="3303316"/>
            <a:ext cx="2593075" cy="369332"/>
          </a:xfrm>
          <a:prstGeom prst="rect">
            <a:avLst/>
          </a:prstGeom>
          <a:noFill/>
        </p:spPr>
        <p:txBody>
          <a:bodyPr wrap="square" rtlCol="0">
            <a:spAutoFit/>
          </a:bodyPr>
          <a:lstStyle/>
          <a:p>
            <a:r>
              <a:rPr lang="en-GB" b="1" dirty="0"/>
              <a:t>The four chambers:</a:t>
            </a:r>
          </a:p>
        </p:txBody>
      </p:sp>
      <p:sp>
        <p:nvSpPr>
          <p:cNvPr id="33" name="TextBox 32">
            <a:extLst>
              <a:ext uri="{FF2B5EF4-FFF2-40B4-BE49-F238E27FC236}">
                <a16:creationId xmlns:a16="http://schemas.microsoft.com/office/drawing/2014/main" id="{22D7757F-15C1-E8F1-BDD5-DB3327336C91}"/>
              </a:ext>
            </a:extLst>
          </p:cNvPr>
          <p:cNvSpPr txBox="1"/>
          <p:nvPr/>
        </p:nvSpPr>
        <p:spPr>
          <a:xfrm>
            <a:off x="8916535" y="5586802"/>
            <a:ext cx="2593075" cy="369332"/>
          </a:xfrm>
          <a:prstGeom prst="rect">
            <a:avLst/>
          </a:prstGeom>
          <a:noFill/>
        </p:spPr>
        <p:txBody>
          <a:bodyPr wrap="square" rtlCol="0">
            <a:spAutoFit/>
          </a:bodyPr>
          <a:lstStyle/>
          <a:p>
            <a:r>
              <a:rPr lang="en-GB" dirty="0"/>
              <a:t>Right atrium</a:t>
            </a:r>
          </a:p>
        </p:txBody>
      </p:sp>
    </p:spTree>
    <p:extLst>
      <p:ext uri="{BB962C8B-B14F-4D97-AF65-F5344CB8AC3E}">
        <p14:creationId xmlns:p14="http://schemas.microsoft.com/office/powerpoint/2010/main" val="200194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8.33333E-7 1.48148E-6 L 0.42096 -0.0882 " pathEditMode="relative" rAng="0" ptsTypes="AA">
                                      <p:cBhvr>
                                        <p:cTn id="54" dur="2000" fill="hold"/>
                                        <p:tgtEl>
                                          <p:spTgt spid="6"/>
                                        </p:tgtEl>
                                        <p:attrNameLst>
                                          <p:attrName>ppt_x</p:attrName>
                                          <p:attrName>ppt_y</p:attrName>
                                        </p:attrNameLst>
                                      </p:cBhvr>
                                      <p:rCtr x="21042" y="-4421"/>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3.75E-6 1.11111E-6 L 0.42487 0.27616 " pathEditMode="relative" rAng="0" ptsTypes="AA">
                                      <p:cBhvr>
                                        <p:cTn id="58" dur="2000" fill="hold"/>
                                        <p:tgtEl>
                                          <p:spTgt spid="8"/>
                                        </p:tgtEl>
                                        <p:attrNameLst>
                                          <p:attrName>ppt_x</p:attrName>
                                          <p:attrName>ppt_y</p:attrName>
                                        </p:attrNameLst>
                                      </p:cBhvr>
                                      <p:rCtr x="21237" y="13796"/>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8.33333E-7 1.85185E-6 L 0.40469 0.05787 " pathEditMode="relative" rAng="0" ptsTypes="AA">
                                      <p:cBhvr>
                                        <p:cTn id="62" dur="2000" fill="hold"/>
                                        <p:tgtEl>
                                          <p:spTgt spid="9"/>
                                        </p:tgtEl>
                                        <p:attrNameLst>
                                          <p:attrName>ppt_x</p:attrName>
                                          <p:attrName>ppt_y</p:attrName>
                                        </p:attrNameLst>
                                      </p:cBhvr>
                                      <p:rCtr x="20234" y="289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8.33333E-7 1.11111E-6 L 0.33034 -0.2331 " pathEditMode="relative" rAng="0" ptsTypes="AA">
                                      <p:cBhvr>
                                        <p:cTn id="66" dur="2000" fill="hold"/>
                                        <p:tgtEl>
                                          <p:spTgt spid="10"/>
                                        </p:tgtEl>
                                        <p:attrNameLst>
                                          <p:attrName>ppt_x</p:attrName>
                                          <p:attrName>ppt_y</p:attrName>
                                        </p:attrNameLst>
                                      </p:cBhvr>
                                      <p:rCtr x="16510" y="-11667"/>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8.33333E-7 -2.59259E-6 L 0.5776 -0.29537 " pathEditMode="relative" rAng="0" ptsTypes="AA">
                                      <p:cBhvr>
                                        <p:cTn id="70" dur="2000" fill="hold"/>
                                        <p:tgtEl>
                                          <p:spTgt spid="11"/>
                                        </p:tgtEl>
                                        <p:attrNameLst>
                                          <p:attrName>ppt_x</p:attrName>
                                          <p:attrName>ppt_y</p:attrName>
                                        </p:attrNameLst>
                                      </p:cBhvr>
                                      <p:rCtr x="28880" y="-14769"/>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8.33333E-7 1.85185E-6 L 0.43216 0.40023 " pathEditMode="relative" rAng="0" ptsTypes="AA">
                                      <p:cBhvr>
                                        <p:cTn id="74" dur="2000" fill="hold"/>
                                        <p:tgtEl>
                                          <p:spTgt spid="12"/>
                                        </p:tgtEl>
                                        <p:attrNameLst>
                                          <p:attrName>ppt_x</p:attrName>
                                          <p:attrName>ppt_y</p:attrName>
                                        </p:attrNameLst>
                                      </p:cBhvr>
                                      <p:rCtr x="21602" y="20000"/>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8.33333E-7 7.40741E-7 L 0.43437 -0.0081 " pathEditMode="relative" rAng="0" ptsTypes="AA">
                                      <p:cBhvr>
                                        <p:cTn id="78" dur="2000" fill="hold"/>
                                        <p:tgtEl>
                                          <p:spTgt spid="13"/>
                                        </p:tgtEl>
                                        <p:attrNameLst>
                                          <p:attrName>ppt_x</p:attrName>
                                          <p:attrName>ppt_y</p:attrName>
                                        </p:attrNameLst>
                                      </p:cBhvr>
                                      <p:rCtr x="21719" y="-417"/>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8.33333E-7 -4.44444E-6 L 0.47135 0.35764 " pathEditMode="relative" rAng="0" ptsTypes="AA">
                                      <p:cBhvr>
                                        <p:cTn id="82" dur="2000" fill="hold"/>
                                        <p:tgtEl>
                                          <p:spTgt spid="14"/>
                                        </p:tgtEl>
                                        <p:attrNameLst>
                                          <p:attrName>ppt_x</p:attrName>
                                          <p:attrName>ppt_y</p:attrName>
                                        </p:attrNameLst>
                                      </p:cBhvr>
                                      <p:rCtr x="23568" y="17870"/>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8.33333E-7 7.40741E-7 L 0.2487 -0.09005 " pathEditMode="relative" rAng="0" ptsTypes="AA">
                                      <p:cBhvr>
                                        <p:cTn id="86" dur="2000" fill="hold"/>
                                        <p:tgtEl>
                                          <p:spTgt spid="15"/>
                                        </p:tgtEl>
                                        <p:attrNameLst>
                                          <p:attrName>ppt_x</p:attrName>
                                          <p:attrName>ppt_y</p:attrName>
                                        </p:attrNameLst>
                                      </p:cBhvr>
                                      <p:rCtr x="12435" y="-4514"/>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8.33333E-7 -1.11111E-6 L 0.51615 -0.1669 " pathEditMode="relative" rAng="0" ptsTypes="AA">
                                      <p:cBhvr>
                                        <p:cTn id="90" dur="2000" fill="hold"/>
                                        <p:tgtEl>
                                          <p:spTgt spid="16"/>
                                        </p:tgtEl>
                                        <p:attrNameLst>
                                          <p:attrName>ppt_x</p:attrName>
                                          <p:attrName>ppt_y</p:attrName>
                                        </p:attrNameLst>
                                      </p:cBhvr>
                                      <p:rCtr x="25807" y="-8356"/>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8.33333E-7 4.07407E-6 L 0.51562 -0.14723 " pathEditMode="relative" rAng="0" ptsTypes="AA">
                                      <p:cBhvr>
                                        <p:cTn id="94" dur="2000" fill="hold"/>
                                        <p:tgtEl>
                                          <p:spTgt spid="17"/>
                                        </p:tgtEl>
                                        <p:attrNameLst>
                                          <p:attrName>ppt_x</p:attrName>
                                          <p:attrName>ppt_y</p:attrName>
                                        </p:attrNameLst>
                                      </p:cBhvr>
                                      <p:rCtr x="25781" y="-7361"/>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8.33333E-7 3.33333E-6 L 0.31536 -0.2132 " pathEditMode="relative" rAng="0" ptsTypes="AA">
                                      <p:cBhvr>
                                        <p:cTn id="98" dur="2000" fill="hold"/>
                                        <p:tgtEl>
                                          <p:spTgt spid="18"/>
                                        </p:tgtEl>
                                        <p:attrNameLst>
                                          <p:attrName>ppt_x</p:attrName>
                                          <p:attrName>ppt_y</p:attrName>
                                        </p:attrNameLst>
                                      </p:cBhvr>
                                      <p:rCtr x="15768" y="-10671"/>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grpId="1" nodeType="clickEffect">
                                  <p:stCondLst>
                                    <p:cond delay="0"/>
                                  </p:stCondLst>
                                  <p:childTnLst>
                                    <p:animMotion origin="layout" path="M 3.33333E-6 -2.59259E-6 L -0.23203 0.22199 " pathEditMode="relative" rAng="0" ptsTypes="AA">
                                      <p:cBhvr>
                                        <p:cTn id="122" dur="2000" fill="hold"/>
                                        <p:tgtEl>
                                          <p:spTgt spid="24"/>
                                        </p:tgtEl>
                                        <p:attrNameLst>
                                          <p:attrName>ppt_x</p:attrName>
                                          <p:attrName>ppt_y</p:attrName>
                                        </p:attrNameLst>
                                      </p:cBhvr>
                                      <p:rCtr x="-11602" y="11088"/>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grpId="1" nodeType="clickEffect">
                                  <p:stCondLst>
                                    <p:cond delay="0"/>
                                  </p:stCondLst>
                                  <p:childTnLst>
                                    <p:animMotion origin="layout" path="M 3.33333E-6 -3.7037E-7 L -0.35404 0.13796 " pathEditMode="relative" rAng="0" ptsTypes="AA">
                                      <p:cBhvr>
                                        <p:cTn id="126" dur="2000" fill="hold"/>
                                        <p:tgtEl>
                                          <p:spTgt spid="25"/>
                                        </p:tgtEl>
                                        <p:attrNameLst>
                                          <p:attrName>ppt_x</p:attrName>
                                          <p:attrName>ppt_y</p:attrName>
                                        </p:attrNameLst>
                                      </p:cBhvr>
                                      <p:rCtr x="-17708" y="6898"/>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grpId="1" nodeType="clickEffect">
                                  <p:stCondLst>
                                    <p:cond delay="0"/>
                                  </p:stCondLst>
                                  <p:childTnLst>
                                    <p:animMotion origin="layout" path="M -2.08333E-7 7.40741E-7 L -0.22865 7.40741E-7 " pathEditMode="relative" rAng="0" ptsTypes="AA">
                                      <p:cBhvr>
                                        <p:cTn id="130" dur="2000" fill="hold"/>
                                        <p:tgtEl>
                                          <p:spTgt spid="30"/>
                                        </p:tgtEl>
                                        <p:attrNameLst>
                                          <p:attrName>ppt_x</p:attrName>
                                          <p:attrName>ppt_y</p:attrName>
                                        </p:attrNameLst>
                                      </p:cBhvr>
                                      <p:rCtr x="-11432" y="0"/>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grpId="1" nodeType="clickEffect">
                                  <p:stCondLst>
                                    <p:cond delay="0"/>
                                  </p:stCondLst>
                                  <p:childTnLst>
                                    <p:animMotion origin="layout" path="M -2.08333E-7 4.81481E-6 L -0.34935 -0.07477 " pathEditMode="relative" rAng="0" ptsTypes="AA">
                                      <p:cBhvr>
                                        <p:cTn id="134" dur="2000" fill="hold"/>
                                        <p:tgtEl>
                                          <p:spTgt spid="33"/>
                                        </p:tgtEl>
                                        <p:attrNameLst>
                                          <p:attrName>ppt_x</p:attrName>
                                          <p:attrName>ppt_y</p:attrName>
                                        </p:attrNameLst>
                                      </p:cBhvr>
                                      <p:rCtr x="-17474" y="-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9" grpId="0"/>
      <p:bldP spid="9" grpId="1"/>
      <p:bldP spid="10" grpId="0"/>
      <p:bldP spid="10" grpId="1"/>
      <p:bldP spid="11" grpId="0"/>
      <p:bldP spid="11" grpId="1"/>
      <p:bldP spid="24" grpId="0"/>
      <p:bldP spid="24" grpId="1"/>
      <p:bldP spid="25" grpId="0"/>
      <p:bldP spid="25" grpId="1"/>
      <p:bldP spid="30" grpId="0"/>
      <p:bldP spid="30" grpId="1"/>
      <p:bldP spid="32" grpId="0"/>
      <p:bldP spid="33" grpId="0"/>
      <p:bldP spid="3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Lesson 3 Suggested Outline</a:t>
            </a:r>
            <a:br>
              <a:rPr lang="en-US" sz="3800" b="1" dirty="0"/>
            </a:br>
            <a:r>
              <a:rPr lang="en-US" sz="3600" b="1" dirty="0"/>
              <a:t>The Human Skeleton</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92500" lnSpcReduction="10000"/>
          </a:bodyPr>
          <a:lstStyle/>
          <a:p>
            <a:pPr marL="571500" indent="-457200">
              <a:lnSpc>
                <a:spcPct val="90000"/>
              </a:lnSpc>
              <a:spcAft>
                <a:spcPts val="600"/>
              </a:spcAft>
              <a:buAutoNum type="arabicPeriod"/>
            </a:pPr>
            <a:r>
              <a:rPr lang="en-US" b="1" dirty="0"/>
              <a:t>Hand out the Workbook and Student Answer Sheet</a:t>
            </a:r>
            <a:r>
              <a:rPr lang="en-US" dirty="0"/>
              <a:t>. Gather students around a skeleton and discuss what they know, the purpose of the skeleton, the names of bones (a good time to get volunteers up), difference between endoskeleton and exoskeleton (examples too).</a:t>
            </a:r>
          </a:p>
          <a:p>
            <a:pPr marL="571500" indent="-457200">
              <a:lnSpc>
                <a:spcPct val="90000"/>
              </a:lnSpc>
              <a:spcAft>
                <a:spcPts val="600"/>
              </a:spcAft>
              <a:buAutoNum type="arabicPeriod"/>
            </a:pPr>
            <a:r>
              <a:rPr lang="en-US" dirty="0"/>
              <a:t>Ask students to unjumble the words in Q2 and write underneath the skeleton, assist as necessary. Work through labelling of skeleton bones A to M </a:t>
            </a:r>
            <a:r>
              <a:rPr lang="en-US" b="1" i="1" dirty="0"/>
              <a:t>together.</a:t>
            </a:r>
          </a:p>
          <a:p>
            <a:pPr marL="571500" indent="-457200">
              <a:lnSpc>
                <a:spcPct val="90000"/>
              </a:lnSpc>
              <a:spcAft>
                <a:spcPts val="600"/>
              </a:spcAft>
              <a:buAutoNum type="arabicPeriod"/>
            </a:pPr>
            <a:r>
              <a:rPr lang="en-US" dirty="0"/>
              <a:t>Students use workbook to complete Q1 to Q5. Assist as necessary.</a:t>
            </a:r>
          </a:p>
          <a:p>
            <a:pPr marL="571500" indent="-457200">
              <a:lnSpc>
                <a:spcPct val="90000"/>
              </a:lnSpc>
              <a:spcAft>
                <a:spcPts val="600"/>
              </a:spcAft>
              <a:buAutoNum type="arabicPeriod"/>
            </a:pPr>
            <a:r>
              <a:rPr lang="en-US" dirty="0"/>
              <a:t>Answers projected for checking/self marking before the end of the lesson (</a:t>
            </a:r>
            <a:r>
              <a:rPr lang="en-US" dirty="0">
                <a:hlinkClick r:id="rId3"/>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76330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Lesson 4 Suggested Outline</a:t>
            </a:r>
            <a:br>
              <a:rPr lang="en-US" sz="3800" b="1" dirty="0"/>
            </a:br>
            <a:r>
              <a:rPr lang="en-US" sz="3600" b="1" dirty="0"/>
              <a:t>Muscles and Forces</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10000"/>
          </a:bodyPr>
          <a:lstStyle/>
          <a:p>
            <a:pPr marL="571500" indent="-457200">
              <a:lnSpc>
                <a:spcPct val="90000"/>
              </a:lnSpc>
              <a:spcAft>
                <a:spcPts val="600"/>
              </a:spcAft>
              <a:buAutoNum type="arabicPeriod"/>
            </a:pPr>
            <a:r>
              <a:rPr lang="en-US" b="1" dirty="0"/>
              <a:t>Hand out the Student Answer Sheet and Workbook</a:t>
            </a:r>
            <a:r>
              <a:rPr lang="en-US" dirty="0"/>
              <a:t>. Carry out the following exercise: use the palm of hand pushing up under the desk and back of hand pushing down on top of the desk whilst feeling biceps/triceps. What do you notice? Conduct a class mind map on muscles, forces and joints. Ensure the main points are brought in: </a:t>
            </a:r>
            <a:r>
              <a:rPr lang="en-US" i="1" dirty="0"/>
              <a:t>muscles exert forces, biceps, triceps, relax, contract, antagonistic, hinge joints and ball and socket joints</a:t>
            </a:r>
            <a:r>
              <a:rPr lang="en-US" dirty="0"/>
              <a:t>.</a:t>
            </a:r>
          </a:p>
          <a:p>
            <a:pPr marL="571500" indent="-457200">
              <a:lnSpc>
                <a:spcPct val="90000"/>
              </a:lnSpc>
              <a:spcAft>
                <a:spcPts val="600"/>
              </a:spcAft>
              <a:buAutoNum type="arabicPeriod"/>
            </a:pPr>
            <a:r>
              <a:rPr lang="en-US" dirty="0"/>
              <a:t>Watch video as a follow up </a:t>
            </a:r>
            <a:r>
              <a:rPr lang="en-GB" dirty="0">
                <a:hlinkClick r:id="rId3"/>
              </a:rPr>
              <a:t>How do our muscles and bones work? | BBC Teach – YouTube</a:t>
            </a:r>
            <a:r>
              <a:rPr lang="en-GB" dirty="0"/>
              <a:t> .</a:t>
            </a:r>
            <a:endParaRPr lang="en-US" dirty="0"/>
          </a:p>
          <a:p>
            <a:pPr marL="571500" indent="-457200">
              <a:lnSpc>
                <a:spcPct val="90000"/>
              </a:lnSpc>
              <a:spcAft>
                <a:spcPts val="600"/>
              </a:spcAft>
              <a:buFontTx/>
              <a:buAutoNum type="arabicPeriod"/>
            </a:pPr>
            <a:r>
              <a:rPr lang="en-US" dirty="0"/>
              <a:t>Students use workbook to complete Q1 to Q4 with assistance where necessary. Alternative to Q4 is to use some grip strengtheners with gauges to generate a class set of force results for a histogram.</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152645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Lesson 5 Suggested Outline</a:t>
            </a:r>
            <a:br>
              <a:rPr lang="en-US" sz="3800" b="1"/>
            </a:br>
            <a:r>
              <a:rPr lang="en-US" sz="3600" b="1"/>
              <a:t>Respiratory System</a:t>
            </a:r>
            <a:endParaRPr lang="en-US" sz="3800" b="1" dirty="0"/>
          </a:p>
        </p:txBody>
      </p:sp>
      <p:pic>
        <p:nvPicPr>
          <p:cNvPr id="4" name="Picture 3" descr="A book cover with a diagram of a person evolution&#10;&#10;Description automatically generated">
            <a:extLst>
              <a:ext uri="{FF2B5EF4-FFF2-40B4-BE49-F238E27FC236}">
                <a16:creationId xmlns:a16="http://schemas.microsoft.com/office/drawing/2014/main" id="{90249748-A929-EED2-8133-93DBE8B15522}"/>
              </a:ext>
            </a:extLst>
          </p:cNvPr>
          <p:cNvPicPr>
            <a:picLocks noChangeAspect="1"/>
          </p:cNvPicPr>
          <p:nvPr/>
        </p:nvPicPr>
        <p:blipFill rotWithShape="1">
          <a:blip r:embed="rId2">
            <a:extLst>
              <a:ext uri="{28A0092B-C50C-407E-A947-70E740481C1C}">
                <a14:useLocalDpi xmlns:a14="http://schemas.microsoft.com/office/drawing/2010/main" val="0"/>
              </a:ext>
            </a:extLst>
          </a:blip>
          <a:srcRect l="365" r="36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85000" lnSpcReduction="20000"/>
          </a:bodyPr>
          <a:lstStyle/>
          <a:p>
            <a:pPr marL="571500" indent="-457200">
              <a:lnSpc>
                <a:spcPct val="90000"/>
              </a:lnSpc>
              <a:spcAft>
                <a:spcPts val="600"/>
              </a:spcAft>
              <a:buAutoNum type="arabicPeriod"/>
            </a:pPr>
            <a:r>
              <a:rPr lang="en-US" b="1" dirty="0"/>
              <a:t>Hand out the Student Answer Sheet and Workbook</a:t>
            </a:r>
            <a:r>
              <a:rPr lang="en-US" dirty="0"/>
              <a:t>. Use the lung diagram and alveoli diagram next slide. Have some starter questions to prompt discussion.</a:t>
            </a:r>
          </a:p>
          <a:p>
            <a:pPr marL="571500" indent="-457200">
              <a:lnSpc>
                <a:spcPct val="90000"/>
              </a:lnSpc>
              <a:spcAft>
                <a:spcPts val="600"/>
              </a:spcAft>
              <a:buFont typeface="Arial" panose="020B0604020202020204" pitchFamily="34" charset="0"/>
              <a:buChar char="•"/>
            </a:pPr>
            <a:r>
              <a:rPr lang="en-US" dirty="0"/>
              <a:t>What happens in the lungs? What’s diffusion? What gases do we want to get into our blood and out of our blood? Breathe in/out what do you notice? Discuss the names of the part of the lungs.</a:t>
            </a:r>
          </a:p>
          <a:p>
            <a:pPr marL="457200" indent="-342900">
              <a:lnSpc>
                <a:spcPct val="90000"/>
              </a:lnSpc>
              <a:spcAft>
                <a:spcPts val="600"/>
              </a:spcAft>
              <a:buFont typeface="+mj-lt"/>
              <a:buAutoNum type="arabicPeriod" startAt="2"/>
            </a:pPr>
            <a:r>
              <a:rPr lang="en-GB" dirty="0">
                <a:hlinkClick r:id="rId3"/>
              </a:rPr>
              <a:t>GCSE Biology - Gas Exchange and Lungs #26 – YouTube</a:t>
            </a:r>
            <a:r>
              <a:rPr lang="en-GB" dirty="0"/>
              <a:t> (first 3 mins 18 seconds) as follow up if it suits.</a:t>
            </a:r>
          </a:p>
          <a:p>
            <a:pPr marL="457200" indent="-342900">
              <a:lnSpc>
                <a:spcPct val="90000"/>
              </a:lnSpc>
              <a:spcAft>
                <a:spcPts val="600"/>
              </a:spcAft>
              <a:buFont typeface="+mj-lt"/>
              <a:buAutoNum type="arabicPeriod" startAt="2"/>
            </a:pPr>
            <a:r>
              <a:rPr lang="en-US" dirty="0"/>
              <a:t>Demo the lung/balloon bell jar. Explain how increased volume reduced pressure pushes air in and vice versa. </a:t>
            </a:r>
          </a:p>
          <a:p>
            <a:pPr marL="457200" indent="-342900">
              <a:lnSpc>
                <a:spcPct val="90000"/>
              </a:lnSpc>
              <a:spcAft>
                <a:spcPts val="600"/>
              </a:spcAft>
              <a:buFont typeface="+mj-lt"/>
              <a:buAutoNum type="arabicPeriod" startAt="2"/>
            </a:pPr>
            <a:r>
              <a:rPr lang="en-US" dirty="0"/>
              <a:t>Label lung diagram Q3 </a:t>
            </a:r>
            <a:r>
              <a:rPr lang="en-US" b="1" i="1" dirty="0"/>
              <a:t>together</a:t>
            </a:r>
            <a:r>
              <a:rPr lang="en-US" dirty="0"/>
              <a:t>.</a:t>
            </a:r>
          </a:p>
          <a:p>
            <a:pPr marL="457200" indent="-342900">
              <a:lnSpc>
                <a:spcPct val="90000"/>
              </a:lnSpc>
              <a:spcAft>
                <a:spcPts val="600"/>
              </a:spcAft>
              <a:buFont typeface="+mj-lt"/>
              <a:buAutoNum type="arabicPeriod" startAt="2"/>
            </a:pPr>
            <a:r>
              <a:rPr lang="en-US" dirty="0"/>
              <a:t>Students complete Q1 to Q5. Assist as necessary.</a:t>
            </a:r>
          </a:p>
          <a:p>
            <a:pPr marL="457200" indent="-342900">
              <a:lnSpc>
                <a:spcPct val="90000"/>
              </a:lnSpc>
              <a:spcAft>
                <a:spcPts val="600"/>
              </a:spcAft>
              <a:buFont typeface="+mj-lt"/>
              <a:buAutoNum type="arabicPeriod" startAt="2"/>
            </a:pPr>
            <a:r>
              <a:rPr lang="en-US" dirty="0"/>
              <a:t>Answers projected for checking/self marking before the end of the lesson (</a:t>
            </a:r>
            <a:r>
              <a:rPr lang="en-US" dirty="0">
                <a:hlinkClick r:id="rId4"/>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a:p>
            <a:pPr marL="114300">
              <a:lnSpc>
                <a:spcPct val="90000"/>
              </a:lnSpc>
              <a:spcAft>
                <a:spcPts val="600"/>
              </a:spcAft>
            </a:pPr>
            <a:endParaRPr lang="en-US" dirty="0"/>
          </a:p>
          <a:p>
            <a:pPr marL="457200" indent="-342900">
              <a:lnSpc>
                <a:spcPct val="90000"/>
              </a:lnSpc>
              <a:spcAft>
                <a:spcPts val="600"/>
              </a:spcAft>
              <a:buFont typeface="+mj-lt"/>
              <a:buAutoNum type="arabicPeriod" startAt="2"/>
            </a:pPr>
            <a:endParaRPr lang="en-US" dirty="0"/>
          </a:p>
          <a:p>
            <a:pPr marL="114300">
              <a:lnSpc>
                <a:spcPct val="90000"/>
              </a:lnSpc>
              <a:spcAft>
                <a:spcPts val="600"/>
              </a:spcAft>
            </a:pPr>
            <a:endParaRPr lang="en-US" dirty="0"/>
          </a:p>
          <a:p>
            <a:pPr marL="457200" indent="-342900">
              <a:lnSpc>
                <a:spcPct val="90000"/>
              </a:lnSpc>
              <a:spcAft>
                <a:spcPts val="600"/>
              </a:spcAft>
              <a:buFont typeface="+mj-lt"/>
              <a:buAutoNum type="arabicPeriod" startAt="2"/>
            </a:pPr>
            <a:endParaRPr lang="en-US" dirty="0"/>
          </a:p>
          <a:p>
            <a:pPr marL="114300">
              <a:lnSpc>
                <a:spcPct val="90000"/>
              </a:lnSpc>
              <a:spcAft>
                <a:spcPts val="600"/>
              </a:spcAft>
            </a:pPr>
            <a:endParaRPr lang="en-US" dirty="0"/>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spTree>
    <p:extLst>
      <p:ext uri="{BB962C8B-B14F-4D97-AF65-F5344CB8AC3E}">
        <p14:creationId xmlns:p14="http://schemas.microsoft.com/office/powerpoint/2010/main" val="99613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gastric system&#10;&#10;Description automatically generated">
            <a:extLst>
              <a:ext uri="{FF2B5EF4-FFF2-40B4-BE49-F238E27FC236}">
                <a16:creationId xmlns:a16="http://schemas.microsoft.com/office/drawing/2014/main" id="{F6CF13DB-80F9-91DF-6D04-1798BB024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065" y="1334442"/>
            <a:ext cx="4116330" cy="3398518"/>
          </a:xfrm>
          <a:prstGeom prst="rect">
            <a:avLst/>
          </a:prstGeom>
        </p:spPr>
      </p:pic>
      <p:pic>
        <p:nvPicPr>
          <p:cNvPr id="7" name="Picture 6" descr="A diagram of a lungs&#10;&#10;Description automatically generated">
            <a:extLst>
              <a:ext uri="{FF2B5EF4-FFF2-40B4-BE49-F238E27FC236}">
                <a16:creationId xmlns:a16="http://schemas.microsoft.com/office/drawing/2014/main" id="{E6D84190-2B5A-EB89-196B-A80BAA6F5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81" y="1474993"/>
            <a:ext cx="4805182" cy="3401575"/>
          </a:xfrm>
          <a:prstGeom prst="rect">
            <a:avLst/>
          </a:prstGeom>
        </p:spPr>
      </p:pic>
    </p:spTree>
    <p:extLst>
      <p:ext uri="{BB962C8B-B14F-4D97-AF65-F5344CB8AC3E}">
        <p14:creationId xmlns:p14="http://schemas.microsoft.com/office/powerpoint/2010/main" val="111581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8F0-24C6-AFB4-B6F6-17B9974F36B2}"/>
              </a:ext>
            </a:extLst>
          </p:cNvPr>
          <p:cNvSpPr>
            <a:spLocks noGrp="1"/>
          </p:cNvSpPr>
          <p:nvPr>
            <p:ph type="ctrTitle"/>
          </p:nvPr>
        </p:nvSpPr>
        <p:spPr>
          <a:xfrm>
            <a:off x="5297761" y="329184"/>
            <a:ext cx="6378423" cy="1783080"/>
          </a:xfrm>
        </p:spPr>
        <p:txBody>
          <a:bodyPr vert="horz" lIns="91440" tIns="45720" rIns="91440" bIns="45720" rtlCol="0" anchor="b">
            <a:normAutofit/>
          </a:bodyPr>
          <a:lstStyle/>
          <a:p>
            <a:r>
              <a:rPr lang="en-US" sz="3800" b="1" dirty="0"/>
              <a:t>KS3 Biology Workbook: </a:t>
            </a:r>
            <a:r>
              <a:rPr lang="en-US" sz="3800" b="1"/>
              <a:t>Lesson 6 </a:t>
            </a:r>
            <a:r>
              <a:rPr lang="en-US" sz="3800" b="1" dirty="0"/>
              <a:t>Suggested Outline</a:t>
            </a:r>
            <a:br>
              <a:rPr lang="en-US" sz="3800" b="1"/>
            </a:br>
            <a:r>
              <a:rPr lang="en-US" sz="3600" b="1"/>
              <a:t>Respiration</a:t>
            </a:r>
            <a:endParaRPr lang="en-US" sz="3800" b="1" dirty="0"/>
          </a:p>
        </p:txBody>
      </p:sp>
      <p:sp>
        <p:nvSpPr>
          <p:cNvPr id="6" name="TextBox 5">
            <a:extLst>
              <a:ext uri="{FF2B5EF4-FFF2-40B4-BE49-F238E27FC236}">
                <a16:creationId xmlns:a16="http://schemas.microsoft.com/office/drawing/2014/main" id="{FDB2E2A9-6181-4DFB-2BD8-64F5899ABAB8}"/>
              </a:ext>
            </a:extLst>
          </p:cNvPr>
          <p:cNvSpPr txBox="1"/>
          <p:nvPr/>
        </p:nvSpPr>
        <p:spPr>
          <a:xfrm>
            <a:off x="5297762" y="2706624"/>
            <a:ext cx="6251110" cy="3483864"/>
          </a:xfrm>
          <a:prstGeom prst="rect">
            <a:avLst/>
          </a:prstGeom>
        </p:spPr>
        <p:txBody>
          <a:bodyPr vert="horz" lIns="91440" tIns="45720" rIns="91440" bIns="45720" rtlCol="0">
            <a:normAutofit fontScale="77500" lnSpcReduction="20000"/>
          </a:bodyPr>
          <a:lstStyle/>
          <a:p>
            <a:pPr marL="571500" indent="-457200">
              <a:lnSpc>
                <a:spcPct val="90000"/>
              </a:lnSpc>
              <a:spcAft>
                <a:spcPts val="600"/>
              </a:spcAft>
              <a:buAutoNum type="arabicPeriod"/>
            </a:pPr>
            <a:r>
              <a:rPr lang="en-US" b="1" dirty="0"/>
              <a:t>Hand out the Student Answer Sheet and Workbook</a:t>
            </a:r>
            <a:r>
              <a:rPr lang="en-US" dirty="0"/>
              <a:t>. Intro: ask the class what two things are needed for the body to have and release energy?    Elicit the response food/fuel/</a:t>
            </a:r>
            <a:r>
              <a:rPr lang="en-US" b="1" dirty="0"/>
              <a:t>glucose </a:t>
            </a:r>
            <a:r>
              <a:rPr lang="en-US" dirty="0"/>
              <a:t>and also, (breathe heavily if needed) air/</a:t>
            </a:r>
            <a:r>
              <a:rPr lang="en-US" b="1" dirty="0"/>
              <a:t>oxygen</a:t>
            </a:r>
            <a:r>
              <a:rPr lang="en-US" dirty="0"/>
              <a:t>. Explain that inside the body these two chemicals react releasing energy. This is called </a:t>
            </a:r>
            <a:r>
              <a:rPr lang="en-US" b="1" dirty="0"/>
              <a:t>aerobic respiration</a:t>
            </a:r>
            <a:r>
              <a:rPr lang="en-US" dirty="0"/>
              <a:t>. Chemical reactions have </a:t>
            </a:r>
            <a:r>
              <a:rPr lang="en-US" b="1" dirty="0"/>
              <a:t>products</a:t>
            </a:r>
            <a:r>
              <a:rPr lang="en-US" dirty="0"/>
              <a:t>.</a:t>
            </a:r>
          </a:p>
          <a:p>
            <a:pPr marL="571500" indent="-457200">
              <a:lnSpc>
                <a:spcPct val="90000"/>
              </a:lnSpc>
              <a:spcAft>
                <a:spcPts val="600"/>
              </a:spcAft>
              <a:buAutoNum type="arabicPeriod"/>
            </a:pPr>
            <a:r>
              <a:rPr lang="en-US" dirty="0"/>
              <a:t>What are the products? Demonstrate (or class try) breathing on glass/condensation for water (H</a:t>
            </a:r>
            <a:r>
              <a:rPr lang="en-US" baseline="-25000" dirty="0"/>
              <a:t>2</a:t>
            </a:r>
            <a:r>
              <a:rPr lang="en-US" dirty="0"/>
              <a:t>O) and  blowing through a straw in limewater for carbon dioxide (CO</a:t>
            </a:r>
            <a:r>
              <a:rPr lang="en-US" baseline="-25000" dirty="0"/>
              <a:t>2</a:t>
            </a:r>
            <a:r>
              <a:rPr lang="en-US" dirty="0"/>
              <a:t>).</a:t>
            </a:r>
          </a:p>
          <a:p>
            <a:pPr marL="571500" indent="-457200">
              <a:lnSpc>
                <a:spcPct val="90000"/>
              </a:lnSpc>
              <a:spcAft>
                <a:spcPts val="600"/>
              </a:spcAft>
              <a:buAutoNum type="arabicPeriod"/>
            </a:pPr>
            <a:r>
              <a:rPr lang="en-US" dirty="0"/>
              <a:t>Ask the class to read Q6 and ask how else can the body release energy? What’s it called and what is the problem?</a:t>
            </a:r>
          </a:p>
          <a:p>
            <a:pPr marL="571500" indent="-457200">
              <a:lnSpc>
                <a:spcPct val="90000"/>
              </a:lnSpc>
              <a:spcAft>
                <a:spcPts val="600"/>
              </a:spcAft>
              <a:buAutoNum type="arabicPeriod"/>
            </a:pPr>
            <a:r>
              <a:rPr lang="en-US" dirty="0" err="1"/>
              <a:t>Summarise</a:t>
            </a:r>
            <a:r>
              <a:rPr lang="en-US" dirty="0"/>
              <a:t> again through class questioning.                                                         Ask the class what they would write for 3A. and 3B. </a:t>
            </a:r>
            <a:r>
              <a:rPr lang="en-US"/>
              <a:t>on LHS and </a:t>
            </a:r>
            <a:r>
              <a:rPr lang="en-US" dirty="0"/>
              <a:t>RHS.                                                                 Repeat for consolidation before students complete Q3.</a:t>
            </a:r>
          </a:p>
          <a:p>
            <a:pPr marL="571500" indent="-457200">
              <a:lnSpc>
                <a:spcPct val="90000"/>
              </a:lnSpc>
              <a:spcAft>
                <a:spcPts val="600"/>
              </a:spcAft>
              <a:buFontTx/>
              <a:buAutoNum type="arabicPeriod"/>
            </a:pPr>
            <a:r>
              <a:rPr lang="en-US" dirty="0"/>
              <a:t>Students complete Q1 to Q6. Assist as necessary (help:C</a:t>
            </a:r>
            <a:r>
              <a:rPr lang="en-US" baseline="-25000" dirty="0"/>
              <a:t>6</a:t>
            </a:r>
            <a:r>
              <a:rPr lang="en-US" dirty="0"/>
              <a:t>H</a:t>
            </a:r>
            <a:r>
              <a:rPr lang="en-US" baseline="-25000" dirty="0"/>
              <a:t>12</a:t>
            </a:r>
            <a:r>
              <a:rPr lang="en-US" dirty="0"/>
              <a:t>O</a:t>
            </a:r>
            <a:r>
              <a:rPr lang="en-US" baseline="-25000" dirty="0"/>
              <a:t>6</a:t>
            </a:r>
            <a:r>
              <a:rPr lang="en-US" dirty="0"/>
              <a:t>=glucose can be given). </a:t>
            </a:r>
          </a:p>
          <a:p>
            <a:pPr marL="571500" indent="-457200">
              <a:lnSpc>
                <a:spcPct val="90000"/>
              </a:lnSpc>
              <a:spcAft>
                <a:spcPts val="600"/>
              </a:spcAft>
              <a:buFontTx/>
              <a:buAutoNum type="arabicPeriod"/>
            </a:pPr>
            <a:r>
              <a:rPr lang="en-US" dirty="0"/>
              <a:t>Answers projected for checking/self marking before the end of the lesson (</a:t>
            </a:r>
            <a:r>
              <a:rPr lang="en-US" dirty="0">
                <a:hlinkClick r:id="rId2"/>
              </a:rPr>
              <a:t>www.nextpagescience.com/downloadables</a:t>
            </a:r>
            <a:r>
              <a:rPr lang="en-US" dirty="0"/>
              <a:t>). This also provides opportunity to </a:t>
            </a:r>
            <a:r>
              <a:rPr lang="en-US" dirty="0" err="1"/>
              <a:t>summarise</a:t>
            </a:r>
            <a:r>
              <a:rPr lang="en-US" dirty="0"/>
              <a:t>/</a:t>
            </a:r>
            <a:r>
              <a:rPr lang="en-US" dirty="0" err="1"/>
              <a:t>emphasise</a:t>
            </a:r>
            <a:r>
              <a:rPr lang="en-US" dirty="0"/>
              <a:t> the key points you want taken away.</a:t>
            </a:r>
          </a:p>
          <a:p>
            <a:pPr marL="114300">
              <a:lnSpc>
                <a:spcPct val="90000"/>
              </a:lnSpc>
              <a:spcAft>
                <a:spcPts val="600"/>
              </a:spcAft>
            </a:pPr>
            <a:endParaRPr lang="en-US" dirty="0"/>
          </a:p>
        </p:txBody>
      </p:sp>
      <p:sp>
        <p:nvSpPr>
          <p:cNvPr id="3" name="Title 1">
            <a:extLst>
              <a:ext uri="{FF2B5EF4-FFF2-40B4-BE49-F238E27FC236}">
                <a16:creationId xmlns:a16="http://schemas.microsoft.com/office/drawing/2014/main" id="{54810031-4E8F-C0F7-E302-46EEB2ED6487}"/>
              </a:ext>
            </a:extLst>
          </p:cNvPr>
          <p:cNvSpPr txBox="1">
            <a:spLocks/>
          </p:cNvSpPr>
          <p:nvPr/>
        </p:nvSpPr>
        <p:spPr>
          <a:xfrm>
            <a:off x="4267574" y="32102"/>
            <a:ext cx="8311485" cy="431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t>NB: These are suggestions only and won’t work for all teaching and learning styles</a:t>
            </a:r>
          </a:p>
        </p:txBody>
      </p:sp>
      <p:pic>
        <p:nvPicPr>
          <p:cNvPr id="5" name="Picture 4" descr="A book cover with a diagram of a person evolution&#10;&#10;Description automatically generated">
            <a:extLst>
              <a:ext uri="{FF2B5EF4-FFF2-40B4-BE49-F238E27FC236}">
                <a16:creationId xmlns:a16="http://schemas.microsoft.com/office/drawing/2014/main" id="{6A35C744-DE8D-D70D-1A58-41B13D6E44E2}"/>
              </a:ext>
            </a:extLst>
          </p:cNvPr>
          <p:cNvPicPr>
            <a:picLocks noChangeAspect="1"/>
          </p:cNvPicPr>
          <p:nvPr/>
        </p:nvPicPr>
        <p:blipFill rotWithShape="1">
          <a:blip r:embed="rId3">
            <a:extLst>
              <a:ext uri="{28A0092B-C50C-407E-A947-70E740481C1C}">
                <a14:useLocalDpi xmlns:a14="http://schemas.microsoft.com/office/drawing/2010/main" val="0"/>
              </a:ext>
            </a:extLst>
          </a:blip>
          <a:srcRect l="365" r="3647"/>
          <a:stretch/>
        </p:blipFill>
        <p:spPr>
          <a:xfrm>
            <a:off x="-1531" y="-706"/>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68320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5727</Words>
  <Application>Microsoft Office PowerPoint</Application>
  <PresentationFormat>Widescreen</PresentationFormat>
  <Paragraphs>259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Calibri Light</vt:lpstr>
      <vt:lpstr>Office Theme</vt:lpstr>
      <vt:lpstr>KS3 Biology Workbook: Lesson 1 Suggested Outline The Light Microscope</vt:lpstr>
      <vt:lpstr>PowerPoint Presentation</vt:lpstr>
      <vt:lpstr>KS3 Biology Workbook: Lesson 2 Suggested Outline Cells</vt:lpstr>
      <vt:lpstr>PowerPoint Presentation</vt:lpstr>
      <vt:lpstr>KS3 Biology Workbook: Lesson 3 Suggested Outline The Human Skeleton</vt:lpstr>
      <vt:lpstr>KS3 Biology Workbook: Lesson 4 Suggested Outline Muscles and Forces</vt:lpstr>
      <vt:lpstr>KS3 Biology Workbook: Lesson 5 Suggested Outline Respiratory System</vt:lpstr>
      <vt:lpstr>PowerPoint Presentation</vt:lpstr>
      <vt:lpstr>KS3 Biology Workbook: Lesson 6 Suggested Outline Respiration</vt:lpstr>
      <vt:lpstr>KS3 Biology Workbook: Lesson 7 Suggested Outline Diffusion</vt:lpstr>
      <vt:lpstr>PowerPoint Presentation</vt:lpstr>
      <vt:lpstr>PowerPoint Presentation</vt:lpstr>
      <vt:lpstr>KS3 Biology Workbook: Lesson 8 Suggested Outline Digestive System</vt:lpstr>
      <vt:lpstr>KS3 Biology Workbook: Lesson 9 Suggested Outline Enzymes</vt:lpstr>
      <vt:lpstr>PowerPoint Presentation</vt:lpstr>
      <vt:lpstr>KS3 Biology Workbook: Lesson 10 Suggested Outline Food Fuel</vt:lpstr>
      <vt:lpstr>PowerPoint Presentation</vt:lpstr>
      <vt:lpstr>KS3 Biology Workbook: Lesson 11 Suggested Outline Healthy Human Diet</vt:lpstr>
      <vt:lpstr>PowerPoint Presentation</vt:lpstr>
      <vt:lpstr>PowerPoint Presentation</vt:lpstr>
      <vt:lpstr>KS3 Biology Workbook: Lesson 12 Suggested Outline Drugs and their Impact</vt:lpstr>
      <vt:lpstr>KS3 Biology Workbook: Lesson 13 Suggested Outline Exercise, Asthma and Smoking</vt:lpstr>
      <vt:lpstr>KS3 Biology Workbook: Lesson 14 Suggested Outline Photosynthesis</vt:lpstr>
      <vt:lpstr>KS3 Biology Workbook: Lesson 15 Suggested Outline Flowering plants and Seed Dispersal</vt:lpstr>
      <vt:lpstr>KS3 Biology Workbook: Lesson 16 Suggested Outline Growing Up</vt:lpstr>
      <vt:lpstr>KS3 Biology Workbook: Lesson 17 Suggested Outline Reproduction: Men</vt:lpstr>
      <vt:lpstr>KS3 Biology Workbook: Lesson 18 Suggested Outline Reproduction: Women</vt:lpstr>
      <vt:lpstr>KS3 Biology Workbook: Lesson 19 Suggested Outline Sexual Intercourse and Pregnancy</vt:lpstr>
      <vt:lpstr>KS3 Biology Workbook: Lesson 20 Suggested Outline Food Chains and Webs</vt:lpstr>
      <vt:lpstr>PowerPoint Presentation</vt:lpstr>
      <vt:lpstr>KS3 Biology Workbook: Lesson 21 Suggested Outline Pyramids of Numbers and Toxins</vt:lpstr>
      <vt:lpstr>PowerPoint Presentation</vt:lpstr>
      <vt:lpstr>KS3 Biology Workbook: Lesson 22 Suggested Outline Predator, Prey and Populations</vt:lpstr>
      <vt:lpstr>KS3 Biology Workbook: Lesson 23 Suggested Outline Genetics and Inheritance</vt:lpstr>
      <vt:lpstr>KS3 Biology Workbook: Lesson 24 Suggested Outline Variation</vt:lpstr>
      <vt:lpstr>PowerPoint Presentation</vt:lpstr>
      <vt:lpstr>PowerPoint Presentation</vt:lpstr>
      <vt:lpstr>KS3 Biology Workbook: Lesson 25 Suggested Outline Adaptation</vt:lpstr>
      <vt:lpstr>KS3 Biology Workbook: Lesson 26 Suggested Outline Biodiversity and Gene Banks</vt:lpstr>
      <vt:lpstr>KS3 Biology Workbook: Lesson 27 Suggested Outline Evolution and Natural Selection</vt:lpstr>
      <vt:lpstr>PowerPoint Presentation</vt:lpstr>
      <vt:lpstr>KS3 Biology Workbook: Lesson 28 Suggested Outline The Blood and Fighting Disease</vt:lpstr>
      <vt:lpstr>PowerPoint Presentation</vt:lpstr>
      <vt:lpstr>KS3 Biology Workbook: Lesson 29 Suggested Outline Food Tests</vt:lpstr>
      <vt:lpstr>KS3 Biology Workbook: Lesson 30 Suggested Outline The Circulatory System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KS3 Biology Workbook: Lesson 1 Suggested Outline</dc:title>
  <dc:creator>Simon Cox</dc:creator>
  <cp:lastModifiedBy>Simon Cox</cp:lastModifiedBy>
  <cp:revision>34</cp:revision>
  <dcterms:created xsi:type="dcterms:W3CDTF">2023-09-22T12:17:26Z</dcterms:created>
  <dcterms:modified xsi:type="dcterms:W3CDTF">2024-01-17T08:18:45Z</dcterms:modified>
</cp:coreProperties>
</file>