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m/UEfk8j6/OPomP5Iu2CQ==" hashData="QeS0/7/0xs0AP2wnm9Hw/IOrpF1SVajqPB11FwDPkkwJTRRjrpZmqycklsGsClTF+hOnMzUQmdzej83i5MLJG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353" autoAdjust="0"/>
  </p:normalViewPr>
  <p:slideViewPr>
    <p:cSldViewPr>
      <p:cViewPr>
        <p:scale>
          <a:sx n="75" d="100"/>
          <a:sy n="75" d="100"/>
        </p:scale>
        <p:origin x="13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9E11F075-2F13-44DC-9E86-724C821A8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4" y="1996982"/>
            <a:ext cx="9144000" cy="33187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F757C62-DD0E-4951-A5D2-88D8AA1B442D}"/>
              </a:ext>
            </a:extLst>
          </p:cNvPr>
          <p:cNvSpPr txBox="1"/>
          <p:nvPr/>
        </p:nvSpPr>
        <p:spPr>
          <a:xfrm>
            <a:off x="107504" y="5389062"/>
            <a:ext cx="8920557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Solve the clues. In our eyes we have? </a:t>
            </a:r>
            <a:r>
              <a:rPr lang="en-GB" sz="2000" b="1" dirty="0">
                <a:latin typeface="Comic Sans MS" panose="030F0702030302020204" pitchFamily="66" charset="0"/>
              </a:rPr>
              <a:t>LSESEN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Lenses </a:t>
            </a:r>
            <a:r>
              <a:rPr lang="en-GB" sz="2000" b="1" dirty="0">
                <a:latin typeface="Comic Sans MS" panose="030F0702030302020204" pitchFamily="66" charset="0"/>
              </a:rPr>
              <a:t>ERFRCAT</a:t>
            </a:r>
            <a:r>
              <a:rPr lang="en-GB" sz="2000" dirty="0">
                <a:latin typeface="Comic Sans MS" panose="030F0702030302020204" pitchFamily="66" charset="0"/>
              </a:rPr>
              <a:t> light? This </a:t>
            </a:r>
            <a:r>
              <a:rPr lang="en-GB" sz="2000" b="1" dirty="0">
                <a:latin typeface="Comic Sans MS" panose="030F0702030302020204" pitchFamily="66" charset="0"/>
              </a:rPr>
              <a:t>FUSOCSES</a:t>
            </a:r>
            <a:r>
              <a:rPr lang="en-GB" sz="2000" dirty="0">
                <a:latin typeface="Comic Sans MS" panose="030F0702030302020204" pitchFamily="66" charset="0"/>
              </a:rPr>
              <a:t> the light forming an </a:t>
            </a:r>
            <a:r>
              <a:rPr lang="en-GB" sz="2000" b="1" dirty="0">
                <a:latin typeface="Comic Sans MS" panose="030F0702030302020204" pitchFamily="66" charset="0"/>
              </a:rPr>
              <a:t>AGIME</a:t>
            </a:r>
            <a:r>
              <a:rPr lang="en-GB" sz="2000" dirty="0">
                <a:latin typeface="Comic Sans MS" panose="030F0702030302020204" pitchFamily="66" charset="0"/>
              </a:rPr>
              <a:t> on our </a:t>
            </a:r>
            <a:r>
              <a:rPr lang="en-GB" sz="2000" b="1" dirty="0">
                <a:latin typeface="Comic Sans MS" panose="030F0702030302020204" pitchFamily="66" charset="0"/>
              </a:rPr>
              <a:t>RTIENA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251520" y="1052736"/>
            <a:ext cx="864096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The diagrams below show a ray of light entering a glass block. How does the angle of </a:t>
            </a:r>
            <a:r>
              <a:rPr lang="en-GB" b="1" dirty="0">
                <a:latin typeface="Comic Sans MS" panose="030F0702030302020204" pitchFamily="66" charset="0"/>
              </a:rPr>
              <a:t>incidence</a:t>
            </a:r>
            <a:r>
              <a:rPr lang="en-GB" dirty="0">
                <a:latin typeface="Comic Sans MS" panose="030F0702030302020204" pitchFamily="66" charset="0"/>
              </a:rPr>
              <a:t> compare to the angle of </a:t>
            </a:r>
            <a:r>
              <a:rPr lang="en-GB" b="1" dirty="0">
                <a:latin typeface="Comic Sans MS" panose="030F0702030302020204" pitchFamily="66" charset="0"/>
              </a:rPr>
              <a:t>refraction</a:t>
            </a:r>
            <a:r>
              <a:rPr lang="en-GB" dirty="0">
                <a:latin typeface="Comic Sans MS" panose="030F0702030302020204" pitchFamily="66" charset="0"/>
              </a:rPr>
              <a:t> in each case? What else do you notice?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REFRACTION, LENSES AND THE EYE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04992" y="6677273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20" name="Picture 19" descr="Diagram&#10;&#10;Description automatically generated">
            <a:extLst>
              <a:ext uri="{FF2B5EF4-FFF2-40B4-BE49-F238E27FC236}">
                <a16:creationId xmlns:a16="http://schemas.microsoft.com/office/drawing/2014/main" id="{FD02D5DD-C911-4E64-98A7-7E91D9E693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2" y="2420888"/>
            <a:ext cx="5196910" cy="2451199"/>
          </a:xfrm>
          <a:prstGeom prst="rect">
            <a:avLst/>
          </a:prstGeom>
        </p:spPr>
      </p:pic>
      <p:pic>
        <p:nvPicPr>
          <p:cNvPr id="3" name="Picture 2" descr="A picture containing wire, antenna, different&#10;&#10;Description automatically generated">
            <a:extLst>
              <a:ext uri="{FF2B5EF4-FFF2-40B4-BE49-F238E27FC236}">
                <a16:creationId xmlns:a16="http://schemas.microsoft.com/office/drawing/2014/main" id="{6757AC04-134C-4520-BF4B-5061580D09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393" y="2393900"/>
            <a:ext cx="3443288" cy="27336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0196DD-264F-41BF-8D92-D89C9945B02D}"/>
              </a:ext>
            </a:extLst>
          </p:cNvPr>
          <p:cNvSpPr txBox="1"/>
          <p:nvPr/>
        </p:nvSpPr>
        <p:spPr>
          <a:xfrm>
            <a:off x="5657395" y="207372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Lens focussing 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C3862E-1FFB-4455-BB64-1AF5C1CF6755}"/>
              </a:ext>
            </a:extLst>
          </p:cNvPr>
          <p:cNvSpPr txBox="1"/>
          <p:nvPr/>
        </p:nvSpPr>
        <p:spPr>
          <a:xfrm>
            <a:off x="107504" y="5389062"/>
            <a:ext cx="8920557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Solve the clues. In our eyes we have? </a:t>
            </a:r>
            <a:r>
              <a:rPr lang="en-GB" sz="2000" b="1" dirty="0">
                <a:latin typeface="Comic Sans MS" panose="030F0702030302020204" pitchFamily="66" charset="0"/>
              </a:rPr>
              <a:t>LENSES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Lenses </a:t>
            </a:r>
            <a:r>
              <a:rPr lang="en-GB" sz="2000" b="1" dirty="0">
                <a:latin typeface="Comic Sans MS" panose="030F0702030302020204" pitchFamily="66" charset="0"/>
              </a:rPr>
              <a:t>ERFRCAT</a:t>
            </a:r>
            <a:r>
              <a:rPr lang="en-GB" sz="2000" dirty="0">
                <a:latin typeface="Comic Sans MS" panose="030F0702030302020204" pitchFamily="66" charset="0"/>
              </a:rPr>
              <a:t> light? This </a:t>
            </a:r>
            <a:r>
              <a:rPr lang="en-GB" sz="2000" b="1" dirty="0">
                <a:latin typeface="Comic Sans MS" panose="030F0702030302020204" pitchFamily="66" charset="0"/>
              </a:rPr>
              <a:t>FUSOCSES</a:t>
            </a:r>
            <a:r>
              <a:rPr lang="en-GB" sz="2000" dirty="0">
                <a:latin typeface="Comic Sans MS" panose="030F0702030302020204" pitchFamily="66" charset="0"/>
              </a:rPr>
              <a:t> the light forming an </a:t>
            </a:r>
            <a:r>
              <a:rPr lang="en-GB" sz="2000" b="1" dirty="0">
                <a:latin typeface="Comic Sans MS" panose="030F0702030302020204" pitchFamily="66" charset="0"/>
              </a:rPr>
              <a:t>AGIME</a:t>
            </a:r>
            <a:r>
              <a:rPr lang="en-GB" sz="2000" dirty="0">
                <a:latin typeface="Comic Sans MS" panose="030F0702030302020204" pitchFamily="66" charset="0"/>
              </a:rPr>
              <a:t> on our </a:t>
            </a:r>
            <a:r>
              <a:rPr lang="en-GB" sz="2000" b="1" dirty="0">
                <a:latin typeface="Comic Sans MS" panose="030F0702030302020204" pitchFamily="66" charset="0"/>
              </a:rPr>
              <a:t>RTIENA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1556E-C41A-43DC-BF43-E69B43743334}"/>
              </a:ext>
            </a:extLst>
          </p:cNvPr>
          <p:cNvSpPr txBox="1"/>
          <p:nvPr/>
        </p:nvSpPr>
        <p:spPr>
          <a:xfrm>
            <a:off x="107504" y="5389062"/>
            <a:ext cx="8920557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Solve the clues. In our eyes we have? </a:t>
            </a:r>
            <a:r>
              <a:rPr lang="en-GB" sz="2000" b="1" dirty="0">
                <a:latin typeface="Comic Sans MS" panose="030F0702030302020204" pitchFamily="66" charset="0"/>
              </a:rPr>
              <a:t>LENSES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Lenses </a:t>
            </a:r>
            <a:r>
              <a:rPr lang="en-GB" sz="2000" b="1" dirty="0">
                <a:latin typeface="Comic Sans MS" panose="030F0702030302020204" pitchFamily="66" charset="0"/>
              </a:rPr>
              <a:t>REFRACT</a:t>
            </a:r>
            <a:r>
              <a:rPr lang="en-GB" sz="2000" dirty="0">
                <a:latin typeface="Comic Sans MS" panose="030F0702030302020204" pitchFamily="66" charset="0"/>
              </a:rPr>
              <a:t> light. This </a:t>
            </a:r>
            <a:r>
              <a:rPr lang="en-GB" sz="2000" b="1" dirty="0">
                <a:latin typeface="Comic Sans MS" panose="030F0702030302020204" pitchFamily="66" charset="0"/>
              </a:rPr>
              <a:t>FUSOCSES</a:t>
            </a:r>
            <a:r>
              <a:rPr lang="en-GB" sz="2000" dirty="0">
                <a:latin typeface="Comic Sans MS" panose="030F0702030302020204" pitchFamily="66" charset="0"/>
              </a:rPr>
              <a:t> the light forming an </a:t>
            </a:r>
            <a:r>
              <a:rPr lang="en-GB" sz="2000" b="1" dirty="0">
                <a:latin typeface="Comic Sans MS" panose="030F0702030302020204" pitchFamily="66" charset="0"/>
              </a:rPr>
              <a:t>AGIME</a:t>
            </a:r>
            <a:r>
              <a:rPr lang="en-GB" sz="2000" dirty="0">
                <a:latin typeface="Comic Sans MS" panose="030F0702030302020204" pitchFamily="66" charset="0"/>
              </a:rPr>
              <a:t> on our </a:t>
            </a:r>
            <a:r>
              <a:rPr lang="en-GB" sz="2000" b="1" dirty="0">
                <a:latin typeface="Comic Sans MS" panose="030F0702030302020204" pitchFamily="66" charset="0"/>
              </a:rPr>
              <a:t>RTIENA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1D96BE-D320-4F95-8E06-CDC0D8093C05}"/>
              </a:ext>
            </a:extLst>
          </p:cNvPr>
          <p:cNvSpPr txBox="1"/>
          <p:nvPr/>
        </p:nvSpPr>
        <p:spPr>
          <a:xfrm>
            <a:off x="107504" y="5389062"/>
            <a:ext cx="8920557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Solve the clues. In our eyes we have? </a:t>
            </a:r>
            <a:r>
              <a:rPr lang="en-GB" sz="2000" b="1" dirty="0">
                <a:latin typeface="Comic Sans MS" panose="030F0702030302020204" pitchFamily="66" charset="0"/>
              </a:rPr>
              <a:t>LENSES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Lenses </a:t>
            </a:r>
            <a:r>
              <a:rPr lang="en-GB" sz="2000" b="1" dirty="0">
                <a:latin typeface="Comic Sans MS" panose="030F0702030302020204" pitchFamily="66" charset="0"/>
              </a:rPr>
              <a:t>REFRACT</a:t>
            </a:r>
            <a:r>
              <a:rPr lang="en-GB" sz="2000" dirty="0">
                <a:latin typeface="Comic Sans MS" panose="030F0702030302020204" pitchFamily="66" charset="0"/>
              </a:rPr>
              <a:t> light. This </a:t>
            </a:r>
            <a:r>
              <a:rPr lang="en-GB" sz="2000" b="1" dirty="0">
                <a:latin typeface="Comic Sans MS" panose="030F0702030302020204" pitchFamily="66" charset="0"/>
              </a:rPr>
              <a:t>FOCUSES</a:t>
            </a:r>
            <a:r>
              <a:rPr lang="en-GB" sz="2000" dirty="0">
                <a:latin typeface="Comic Sans MS" panose="030F0702030302020204" pitchFamily="66" charset="0"/>
              </a:rPr>
              <a:t> the light forming an </a:t>
            </a:r>
            <a:r>
              <a:rPr lang="en-GB" sz="2000" b="1" dirty="0">
                <a:latin typeface="Comic Sans MS" panose="030F0702030302020204" pitchFamily="66" charset="0"/>
              </a:rPr>
              <a:t>AGIME</a:t>
            </a:r>
            <a:r>
              <a:rPr lang="en-GB" sz="2000" dirty="0">
                <a:latin typeface="Comic Sans MS" panose="030F0702030302020204" pitchFamily="66" charset="0"/>
              </a:rPr>
              <a:t> on our </a:t>
            </a:r>
            <a:r>
              <a:rPr lang="en-GB" sz="2000" b="1" dirty="0">
                <a:latin typeface="Comic Sans MS" panose="030F0702030302020204" pitchFamily="66" charset="0"/>
              </a:rPr>
              <a:t>RTIENA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B43573-0F89-41C0-988C-2C8A870E9F9C}"/>
              </a:ext>
            </a:extLst>
          </p:cNvPr>
          <p:cNvSpPr txBox="1"/>
          <p:nvPr/>
        </p:nvSpPr>
        <p:spPr>
          <a:xfrm>
            <a:off x="107504" y="5389062"/>
            <a:ext cx="8920557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Solve the clues. In our eyes we have? </a:t>
            </a:r>
            <a:r>
              <a:rPr lang="en-GB" sz="2000" b="1" dirty="0">
                <a:latin typeface="Comic Sans MS" panose="030F0702030302020204" pitchFamily="66" charset="0"/>
              </a:rPr>
              <a:t>LENSES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Lenses </a:t>
            </a:r>
            <a:r>
              <a:rPr lang="en-GB" sz="2000" b="1" dirty="0">
                <a:latin typeface="Comic Sans MS" panose="030F0702030302020204" pitchFamily="66" charset="0"/>
              </a:rPr>
              <a:t>REFRACT</a:t>
            </a:r>
            <a:r>
              <a:rPr lang="en-GB" sz="2000" dirty="0">
                <a:latin typeface="Comic Sans MS" panose="030F0702030302020204" pitchFamily="66" charset="0"/>
              </a:rPr>
              <a:t> light. This </a:t>
            </a:r>
            <a:r>
              <a:rPr lang="en-GB" sz="2000" b="1" dirty="0">
                <a:latin typeface="Comic Sans MS" panose="030F0702030302020204" pitchFamily="66" charset="0"/>
              </a:rPr>
              <a:t>FOCUSES</a:t>
            </a:r>
            <a:r>
              <a:rPr lang="en-GB" sz="2000" dirty="0">
                <a:latin typeface="Comic Sans MS" panose="030F0702030302020204" pitchFamily="66" charset="0"/>
              </a:rPr>
              <a:t> the light forming an </a:t>
            </a:r>
            <a:r>
              <a:rPr lang="en-GB" sz="2000" b="1" dirty="0">
                <a:latin typeface="Comic Sans MS" panose="030F0702030302020204" pitchFamily="66" charset="0"/>
              </a:rPr>
              <a:t>IMAGE</a:t>
            </a:r>
            <a:r>
              <a:rPr lang="en-GB" sz="2000" dirty="0">
                <a:latin typeface="Comic Sans MS" panose="030F0702030302020204" pitchFamily="66" charset="0"/>
              </a:rPr>
              <a:t> on our </a:t>
            </a:r>
            <a:r>
              <a:rPr lang="en-GB" sz="2000" b="1" dirty="0">
                <a:latin typeface="Comic Sans MS" panose="030F0702030302020204" pitchFamily="66" charset="0"/>
              </a:rPr>
              <a:t>RTIENA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903C0E-88EB-4CB9-88C3-FB3FC98EAAF2}"/>
              </a:ext>
            </a:extLst>
          </p:cNvPr>
          <p:cNvSpPr txBox="1"/>
          <p:nvPr/>
        </p:nvSpPr>
        <p:spPr>
          <a:xfrm>
            <a:off x="107504" y="5389062"/>
            <a:ext cx="8920557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Solve the clues. In our eyes we have? </a:t>
            </a:r>
            <a:r>
              <a:rPr lang="en-GB" sz="2000" b="1" dirty="0">
                <a:latin typeface="Comic Sans MS" panose="030F0702030302020204" pitchFamily="66" charset="0"/>
              </a:rPr>
              <a:t>LENSES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Lenses </a:t>
            </a:r>
            <a:r>
              <a:rPr lang="en-GB" sz="2000" b="1" dirty="0">
                <a:latin typeface="Comic Sans MS" panose="030F0702030302020204" pitchFamily="66" charset="0"/>
              </a:rPr>
              <a:t>REFRACT</a:t>
            </a:r>
            <a:r>
              <a:rPr lang="en-GB" sz="2000" dirty="0">
                <a:latin typeface="Comic Sans MS" panose="030F0702030302020204" pitchFamily="66" charset="0"/>
              </a:rPr>
              <a:t> light. This </a:t>
            </a:r>
            <a:r>
              <a:rPr lang="en-GB" sz="2000" b="1" dirty="0">
                <a:latin typeface="Comic Sans MS" panose="030F0702030302020204" pitchFamily="66" charset="0"/>
              </a:rPr>
              <a:t>FOCUSES</a:t>
            </a:r>
            <a:r>
              <a:rPr lang="en-GB" sz="2000" dirty="0">
                <a:latin typeface="Comic Sans MS" panose="030F0702030302020204" pitchFamily="66" charset="0"/>
              </a:rPr>
              <a:t> the light forming an </a:t>
            </a:r>
            <a:r>
              <a:rPr lang="en-GB" sz="2000" b="1" dirty="0">
                <a:latin typeface="Comic Sans MS" panose="030F0702030302020204" pitchFamily="66" charset="0"/>
              </a:rPr>
              <a:t>IMAGE</a:t>
            </a:r>
            <a:r>
              <a:rPr lang="en-GB" sz="2000" dirty="0">
                <a:latin typeface="Comic Sans MS" panose="030F0702030302020204" pitchFamily="66" charset="0"/>
              </a:rPr>
              <a:t> on our </a:t>
            </a:r>
            <a:r>
              <a:rPr lang="en-GB" sz="2000" b="1" dirty="0">
                <a:latin typeface="Comic Sans MS" panose="030F0702030302020204" pitchFamily="66" charset="0"/>
              </a:rPr>
              <a:t>RETINA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409467-4E5B-4337-89FF-D1FF21EA5756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6" grpId="0" animBg="1"/>
      <p:bldP spid="17" grpId="0" animBg="1"/>
      <p:bldP spid="18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55509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Refraction occurs as light slows down or speeds up moving between different substances e.g. from air into glass.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Light slowing down bends towards the normal line, light speeding up bends away. 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Convex lenses in our eyes refract light, focussing it onto our retina to produce an image.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Eye defects such as short sightedness can be also be corrected with lenses (glasses).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7029</TotalTime>
  <Words>308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568</cp:revision>
  <cp:lastPrinted>2016-09-29T14:32:46Z</cp:lastPrinted>
  <dcterms:created xsi:type="dcterms:W3CDTF">2014-09-06T19:55:35Z</dcterms:created>
  <dcterms:modified xsi:type="dcterms:W3CDTF">2021-03-28T18:43:28Z</dcterms:modified>
</cp:coreProperties>
</file>