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356" r:id="rId2"/>
    <p:sldId id="360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wVyQwppb/ZMd4ks3ZwRYAQ==" hashData="YMAs/NClcQFTwV5p3/xgxgrTfMew9Qy1K8AXE7YPR2cWvh0BYJQ2bzPzszsU8rTXQcNjFVQPQaMIJWA5Hdhy2Q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manda Sharp" initials="AS" lastIdx="1" clrIdx="0">
    <p:extLst>
      <p:ext uri="{19B8F6BF-5375-455C-9EA6-DF929625EA0E}">
        <p15:presenceInfo xmlns:p15="http://schemas.microsoft.com/office/powerpoint/2012/main" userId="7a612f8827154d0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3F79F"/>
    <a:srgbClr val="E3559F"/>
    <a:srgbClr val="F1A1E7"/>
    <a:srgbClr val="F4E1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48"/>
      </p:cViewPr>
      <p:guideLst>
        <p:guide orient="horz" pos="2160"/>
        <p:guide pos="2880"/>
      </p:guideLst>
    </p:cSldViewPr>
  </p:slideViewPr>
  <p:notesTextViewPr>
    <p:cViewPr>
      <p:scale>
        <a:sx n="66" d="100"/>
        <a:sy n="66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129211-22DE-4B58-B8E4-CD4AF08424FD}" type="datetimeFigureOut">
              <a:rPr lang="en-GB" smtClean="0"/>
              <a:t>03/04/2021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CC0B10-1D6E-4ED7-9A19-E964CF7F10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89777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CC0B10-1D6E-4ED7-9A19-E964CF7F105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89223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7EAD8C-579F-4197-9295-2977F6A25BB9}" type="datetime1">
              <a:rPr lang="en-GB" smtClean="0">
                <a:solidFill>
                  <a:srgbClr val="000000"/>
                </a:solidFill>
              </a:rPr>
              <a:t>03/04/2021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79412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0A5F54-BC7C-4F8C-8687-49442D5DAA48}" type="datetime1">
              <a:rPr lang="en-GB" smtClean="0">
                <a:solidFill>
                  <a:srgbClr val="000000"/>
                </a:solidFill>
              </a:rPr>
              <a:t>03/04/2021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49882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ABEB11-3519-4ECA-BFE3-EF0B404FD0F6}" type="datetime1">
              <a:rPr lang="en-GB" smtClean="0">
                <a:solidFill>
                  <a:srgbClr val="000000"/>
                </a:solidFill>
              </a:rPr>
              <a:t>03/04/2021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577702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4240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DF58BD-B30C-49BD-B9DA-614B50A75B76}" type="datetime1">
              <a:rPr lang="en-GB" smtClean="0">
                <a:solidFill>
                  <a:srgbClr val="000000"/>
                </a:solidFill>
              </a:rPr>
              <a:t>03/04/2021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2701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EBE91C-797C-413E-8889-61DA4147311B}" type="datetime1">
              <a:rPr lang="en-GB" smtClean="0">
                <a:solidFill>
                  <a:srgbClr val="000000"/>
                </a:solidFill>
              </a:rPr>
              <a:t>03/04/2021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91731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E8FF77-F639-45AA-93C7-41B950F8397A}" type="datetime1">
              <a:rPr lang="en-GB" smtClean="0">
                <a:solidFill>
                  <a:srgbClr val="000000"/>
                </a:solidFill>
              </a:rPr>
              <a:t>03/04/2021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6542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F38EA1-6721-4E78-B7BA-10BADB412373}" type="datetime1">
              <a:rPr lang="en-GB" smtClean="0">
                <a:solidFill>
                  <a:srgbClr val="000000"/>
                </a:solidFill>
              </a:rPr>
              <a:t>03/04/2021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73953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ECF0CB-B6A6-4AC2-9E34-43F826B7845D}" type="datetime1">
              <a:rPr lang="en-GB" smtClean="0">
                <a:solidFill>
                  <a:srgbClr val="000000"/>
                </a:solidFill>
              </a:rPr>
              <a:t>03/04/2021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58276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67CC1D-B1AA-45F5-9699-489F89337A7B}" type="datetime1">
              <a:rPr lang="en-GB" smtClean="0">
                <a:solidFill>
                  <a:srgbClr val="000000"/>
                </a:solidFill>
              </a:rPr>
              <a:t>03/04/2021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95197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18B35D-4F6F-47EC-8FCC-E7406E831836}" type="datetime1">
              <a:rPr lang="en-GB" smtClean="0">
                <a:solidFill>
                  <a:srgbClr val="000000"/>
                </a:solidFill>
              </a:rPr>
              <a:t>03/04/2021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28244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Drag picture to placeholder or click icon to add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41E714-B110-45C7-ACCB-6202886E7BE3}" type="datetime1">
              <a:rPr lang="en-GB" smtClean="0">
                <a:solidFill>
                  <a:srgbClr val="000000"/>
                </a:solidFill>
              </a:rPr>
              <a:t>03/04/2021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16345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+mn-ea"/>
              </a:defRPr>
            </a:lvl1pPr>
          </a:lstStyle>
          <a:p>
            <a:fld id="{1AC82CC8-390A-4C47-8A0B-039213F7A8B2}" type="datetime1">
              <a:rPr lang="en-GB" smtClean="0">
                <a:solidFill>
                  <a:srgbClr val="000000"/>
                </a:solidFill>
              </a:rPr>
              <a:t>03/04/2021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+mn-ea"/>
              </a:defRPr>
            </a:lvl1pPr>
          </a:lstStyle>
          <a:p>
            <a:r>
              <a:rPr lang="en-GB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2740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panose="00000500000000000000" pitchFamily="50" charset="0"/>
          <a:ea typeface="ＭＳ Ｐゴシック" charset="0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charset="0"/>
          <a:ea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charset="0"/>
          <a:ea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charset="0"/>
          <a:ea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charset="0"/>
          <a:ea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OpenDyslexic" panose="00000500000000000000" pitchFamily="50" charset="0"/>
          <a:ea typeface="ＭＳ Ｐゴシック" charset="0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OpenDyslexic" panose="00000500000000000000" pitchFamily="50" charset="0"/>
          <a:ea typeface="ＭＳ Ｐゴシック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OpenDyslexic" panose="00000500000000000000" pitchFamily="50" charset="0"/>
          <a:ea typeface="ＭＳ Ｐゴシック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OpenDyslexic" panose="00000500000000000000" pitchFamily="50" charset="0"/>
          <a:ea typeface="ＭＳ Ｐゴシック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OpenDyslexic" panose="00000500000000000000" pitchFamily="50" charset="0"/>
          <a:ea typeface="ＭＳ Ｐゴシック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FB6569EA-6992-4FE6-9F69-2D3D7209106E}"/>
              </a:ext>
            </a:extLst>
          </p:cNvPr>
          <p:cNvSpPr/>
          <p:nvPr/>
        </p:nvSpPr>
        <p:spPr>
          <a:xfrm>
            <a:off x="393338" y="4941168"/>
            <a:ext cx="8361363" cy="1747837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1" u="sng" dirty="0">
                <a:solidFill>
                  <a:srgbClr val="000000"/>
                </a:solidFill>
                <a:latin typeface="Comic Sans MS" panose="030F0702030302020204" pitchFamily="66" charset="0"/>
              </a:rPr>
              <a:t>Stretch; complete the sentences below into your books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400" u="sng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In a chemical reaction something n_ _ is formed, called the             p_ _ _ _ _ _. In a physical reaction there is only a change of            s _ _ _ _  e.g. from a s _ _ _ _ to a l _ _ _ _ _ to a g _ _ or vice versa.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606C698-7604-4C21-B97C-9E2C305F5A75}"/>
              </a:ext>
            </a:extLst>
          </p:cNvPr>
          <p:cNvSpPr txBox="1"/>
          <p:nvPr/>
        </p:nvSpPr>
        <p:spPr>
          <a:xfrm>
            <a:off x="398874" y="1003365"/>
            <a:ext cx="8368918" cy="64633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GB" b="1" dirty="0">
                <a:latin typeface="Comic Sans MS" panose="030F0702030302020204" pitchFamily="66" charset="0"/>
              </a:rPr>
              <a:t>DO IT NOW</a:t>
            </a:r>
            <a:r>
              <a:rPr lang="en-GB" dirty="0">
                <a:latin typeface="Comic Sans MS" panose="030F0702030302020204" pitchFamily="66" charset="0"/>
              </a:rPr>
              <a:t>; below are two examples of chemical reactions and one example of a physical reaction. Write down what differences you can see.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5E723D2-1B76-40A2-803B-8BBF4AA9D5A5}"/>
              </a:ext>
            </a:extLst>
          </p:cNvPr>
          <p:cNvSpPr txBox="1"/>
          <p:nvPr/>
        </p:nvSpPr>
        <p:spPr>
          <a:xfrm>
            <a:off x="391319" y="116632"/>
            <a:ext cx="8361363" cy="83185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0800"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sz="2400" dirty="0">
                <a:latin typeface="Comic Sans MS" panose="030F0702030302020204" pitchFamily="66" charset="0"/>
              </a:rPr>
              <a:t>Write down the date and today’s title</a:t>
            </a:r>
          </a:p>
          <a:p>
            <a:pPr>
              <a:defRPr/>
            </a:pPr>
            <a:r>
              <a:rPr lang="en-GB" sz="2400" b="1" dirty="0">
                <a:latin typeface="Comic Sans MS" panose="030F0702030302020204" pitchFamily="66" charset="0"/>
              </a:rPr>
              <a:t>CHEMICAL REACTIONS; ATOMS REARRANGED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DF2665D-AF79-4AB4-96C3-4D43143EE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236296" y="6669360"/>
            <a:ext cx="2895600" cy="280119"/>
          </a:xfrm>
        </p:spPr>
        <p:txBody>
          <a:bodyPr/>
          <a:lstStyle/>
          <a:p>
            <a:r>
              <a:rPr lang="en-GB" sz="800" dirty="0" err="1">
                <a:solidFill>
                  <a:schemeClr val="bg1">
                    <a:lumMod val="85000"/>
                  </a:schemeClr>
                </a:solidFill>
              </a:rPr>
              <a:t>nextpagescience</a:t>
            </a:r>
            <a:r>
              <a:rPr lang="en-GB" sz="800" dirty="0">
                <a:solidFill>
                  <a:schemeClr val="bg1">
                    <a:lumMod val="85000"/>
                  </a:schemeClr>
                </a:solidFill>
              </a:rPr>
              <a:t>  ©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6CF8E7C-A4CB-483C-8D7B-DC1BD829AC35}"/>
              </a:ext>
            </a:extLst>
          </p:cNvPr>
          <p:cNvSpPr txBox="1"/>
          <p:nvPr/>
        </p:nvSpPr>
        <p:spPr>
          <a:xfrm>
            <a:off x="5359870" y="1604995"/>
            <a:ext cx="2092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u="sng" dirty="0">
                <a:latin typeface="Comic Sans MS" panose="030F0702030302020204" pitchFamily="66" charset="0"/>
              </a:rPr>
              <a:t>Physical reaction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0C25AF9-70A2-4C12-B040-71D0A1349179}"/>
              </a:ext>
            </a:extLst>
          </p:cNvPr>
          <p:cNvSpPr txBox="1"/>
          <p:nvPr/>
        </p:nvSpPr>
        <p:spPr>
          <a:xfrm>
            <a:off x="430595" y="1730649"/>
            <a:ext cx="11890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u="sng" dirty="0">
                <a:latin typeface="Comic Sans MS" panose="030F0702030302020204" pitchFamily="66" charset="0"/>
              </a:rPr>
              <a:t>Chemical reaction</a:t>
            </a:r>
          </a:p>
        </p:txBody>
      </p:sp>
      <p:pic>
        <p:nvPicPr>
          <p:cNvPr id="12" name="Picture 11" descr="A picture containing text&#10;&#10;Description automatically generated">
            <a:extLst>
              <a:ext uri="{FF2B5EF4-FFF2-40B4-BE49-F238E27FC236}">
                <a16:creationId xmlns:a16="http://schemas.microsoft.com/office/drawing/2014/main" id="{CC78404B-0A0B-4DE1-8484-AC8673A99B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401" y="2420888"/>
            <a:ext cx="3023487" cy="560534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1BC37932-C5B4-4CC9-8FF7-55C256A34369}"/>
              </a:ext>
            </a:extLst>
          </p:cNvPr>
          <p:cNvSpPr txBox="1"/>
          <p:nvPr/>
        </p:nvSpPr>
        <p:spPr>
          <a:xfrm>
            <a:off x="574611" y="3284984"/>
            <a:ext cx="11890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u="sng" dirty="0">
                <a:latin typeface="Comic Sans MS" panose="030F0702030302020204" pitchFamily="66" charset="0"/>
              </a:rPr>
              <a:t>Chemical reaction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B9CDCB15-B33B-4630-826A-904BB18E8B0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920" y="4005064"/>
            <a:ext cx="5840288" cy="575865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93ACA6AE-4F73-48B3-9025-97BE8AF4E093}"/>
              </a:ext>
            </a:extLst>
          </p:cNvPr>
          <p:cNvSpPr/>
          <p:nvPr/>
        </p:nvSpPr>
        <p:spPr>
          <a:xfrm>
            <a:off x="393338" y="4941168"/>
            <a:ext cx="8361363" cy="1747837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1" u="sng" dirty="0">
                <a:solidFill>
                  <a:srgbClr val="000000"/>
                </a:solidFill>
                <a:latin typeface="Comic Sans MS" panose="030F0702030302020204" pitchFamily="66" charset="0"/>
              </a:rPr>
              <a:t>Stretch; complete the sentences below into your books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400" u="sng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In a chemical reaction something </a:t>
            </a:r>
            <a:r>
              <a:rPr lang="en-GB" sz="2000" b="1" u="sng" dirty="0">
                <a:solidFill>
                  <a:srgbClr val="000000"/>
                </a:solidFill>
                <a:latin typeface="Comic Sans MS" panose="030F0702030302020204" pitchFamily="66" charset="0"/>
              </a:rPr>
              <a:t>n</a:t>
            </a: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en-GB" sz="2000" b="1" u="sng" dirty="0">
                <a:solidFill>
                  <a:srgbClr val="000000"/>
                </a:solidFill>
                <a:latin typeface="Comic Sans MS" panose="030F0702030302020204" pitchFamily="66" charset="0"/>
              </a:rPr>
              <a:t>e</a:t>
            </a: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en-GB" sz="2000" b="1" u="sng" dirty="0">
                <a:solidFill>
                  <a:srgbClr val="000000"/>
                </a:solidFill>
                <a:latin typeface="Comic Sans MS" panose="030F0702030302020204" pitchFamily="66" charset="0"/>
              </a:rPr>
              <a:t>w</a:t>
            </a: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 is formed, called the             </a:t>
            </a:r>
            <a:r>
              <a:rPr lang="en-GB" sz="2000" b="1" u="sng" dirty="0">
                <a:solidFill>
                  <a:srgbClr val="000000"/>
                </a:solidFill>
                <a:latin typeface="Comic Sans MS" panose="030F0702030302020204" pitchFamily="66" charset="0"/>
              </a:rPr>
              <a:t>p</a:t>
            </a: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en-GB" sz="2000" b="1" u="sng" dirty="0">
                <a:solidFill>
                  <a:srgbClr val="000000"/>
                </a:solidFill>
                <a:latin typeface="Comic Sans MS" panose="030F0702030302020204" pitchFamily="66" charset="0"/>
              </a:rPr>
              <a:t>r</a:t>
            </a: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en-GB" sz="2000" b="1" u="sng" dirty="0">
                <a:solidFill>
                  <a:srgbClr val="000000"/>
                </a:solidFill>
                <a:latin typeface="Comic Sans MS" panose="030F0702030302020204" pitchFamily="66" charset="0"/>
              </a:rPr>
              <a:t>o</a:t>
            </a: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en-GB" sz="2000" b="1" u="sng" dirty="0">
                <a:solidFill>
                  <a:srgbClr val="000000"/>
                </a:solidFill>
                <a:latin typeface="Comic Sans MS" panose="030F0702030302020204" pitchFamily="66" charset="0"/>
              </a:rPr>
              <a:t>d</a:t>
            </a: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en-GB" sz="2000" b="1" u="sng" dirty="0">
                <a:solidFill>
                  <a:srgbClr val="000000"/>
                </a:solidFill>
                <a:latin typeface="Comic Sans MS" panose="030F0702030302020204" pitchFamily="66" charset="0"/>
              </a:rPr>
              <a:t>u</a:t>
            </a: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en-GB" sz="2000" b="1" u="sng" dirty="0">
                <a:solidFill>
                  <a:srgbClr val="000000"/>
                </a:solidFill>
                <a:latin typeface="Comic Sans MS" panose="030F0702030302020204" pitchFamily="66" charset="0"/>
              </a:rPr>
              <a:t>c</a:t>
            </a: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en-GB" sz="2000" b="1" u="sng" dirty="0">
                <a:solidFill>
                  <a:srgbClr val="000000"/>
                </a:solidFill>
                <a:latin typeface="Comic Sans MS" panose="030F0702030302020204" pitchFamily="66" charset="0"/>
              </a:rPr>
              <a:t>t</a:t>
            </a: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 . In a physical reaction there is only a change of             </a:t>
            </a:r>
            <a:r>
              <a:rPr lang="en-GB" sz="2000" b="1" u="sng" dirty="0">
                <a:solidFill>
                  <a:srgbClr val="000000"/>
                </a:solidFill>
                <a:latin typeface="Comic Sans MS" panose="030F0702030302020204" pitchFamily="66" charset="0"/>
              </a:rPr>
              <a:t>s</a:t>
            </a: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en-GB" sz="2000" b="1" u="sng" dirty="0">
                <a:solidFill>
                  <a:srgbClr val="000000"/>
                </a:solidFill>
                <a:latin typeface="Comic Sans MS" panose="030F0702030302020204" pitchFamily="66" charset="0"/>
              </a:rPr>
              <a:t>t</a:t>
            </a: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en-GB" sz="2000" b="1" u="sng" dirty="0">
                <a:solidFill>
                  <a:srgbClr val="000000"/>
                </a:solidFill>
                <a:latin typeface="Comic Sans MS" panose="030F0702030302020204" pitchFamily="66" charset="0"/>
              </a:rPr>
              <a:t>a</a:t>
            </a: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en-GB" sz="2000" b="1" u="sng" dirty="0">
                <a:solidFill>
                  <a:srgbClr val="000000"/>
                </a:solidFill>
                <a:latin typeface="Comic Sans MS" panose="030F0702030302020204" pitchFamily="66" charset="0"/>
              </a:rPr>
              <a:t>t</a:t>
            </a: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en-GB" sz="2000" b="1" u="sng" dirty="0">
                <a:solidFill>
                  <a:srgbClr val="000000"/>
                </a:solidFill>
                <a:latin typeface="Comic Sans MS" panose="030F0702030302020204" pitchFamily="66" charset="0"/>
              </a:rPr>
              <a:t>e</a:t>
            </a: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  e.g. from a </a:t>
            </a:r>
            <a:r>
              <a:rPr lang="en-GB" sz="2000" b="1" u="sng" dirty="0">
                <a:solidFill>
                  <a:srgbClr val="000000"/>
                </a:solidFill>
                <a:latin typeface="Comic Sans MS" panose="030F0702030302020204" pitchFamily="66" charset="0"/>
              </a:rPr>
              <a:t>s</a:t>
            </a: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en-GB" sz="2000" b="1" u="sng" dirty="0">
                <a:solidFill>
                  <a:srgbClr val="000000"/>
                </a:solidFill>
                <a:latin typeface="Comic Sans MS" panose="030F0702030302020204" pitchFamily="66" charset="0"/>
              </a:rPr>
              <a:t>o</a:t>
            </a: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en-GB" sz="2000" b="1" u="sng" dirty="0">
                <a:solidFill>
                  <a:srgbClr val="000000"/>
                </a:solidFill>
                <a:latin typeface="Comic Sans MS" panose="030F0702030302020204" pitchFamily="66" charset="0"/>
              </a:rPr>
              <a:t>l</a:t>
            </a: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en-GB" sz="2000" b="1" u="sng" dirty="0" err="1">
                <a:solidFill>
                  <a:srgbClr val="000000"/>
                </a:solidFill>
                <a:latin typeface="Comic Sans MS" panose="030F0702030302020204" pitchFamily="66" charset="0"/>
              </a:rPr>
              <a:t>i</a:t>
            </a: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en-GB" sz="2000" b="1" u="sng" dirty="0">
                <a:solidFill>
                  <a:srgbClr val="000000"/>
                </a:solidFill>
                <a:latin typeface="Comic Sans MS" panose="030F0702030302020204" pitchFamily="66" charset="0"/>
              </a:rPr>
              <a:t>d</a:t>
            </a: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 to a </a:t>
            </a:r>
            <a:r>
              <a:rPr lang="en-GB" sz="2000" b="1" u="sng" dirty="0">
                <a:solidFill>
                  <a:srgbClr val="000000"/>
                </a:solidFill>
                <a:latin typeface="Comic Sans MS" panose="030F0702030302020204" pitchFamily="66" charset="0"/>
              </a:rPr>
              <a:t>l</a:t>
            </a: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en-GB" sz="2000" b="1" u="sng" dirty="0">
                <a:solidFill>
                  <a:srgbClr val="000000"/>
                </a:solidFill>
                <a:latin typeface="Comic Sans MS" panose="030F0702030302020204" pitchFamily="66" charset="0"/>
              </a:rPr>
              <a:t>i</a:t>
            </a: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en-GB" sz="2000" b="1" u="sng" dirty="0">
                <a:solidFill>
                  <a:srgbClr val="000000"/>
                </a:solidFill>
                <a:latin typeface="Comic Sans MS" panose="030F0702030302020204" pitchFamily="66" charset="0"/>
              </a:rPr>
              <a:t>q</a:t>
            </a: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en-GB" sz="2000" b="1" u="sng" dirty="0">
                <a:solidFill>
                  <a:srgbClr val="000000"/>
                </a:solidFill>
                <a:latin typeface="Comic Sans MS" panose="030F0702030302020204" pitchFamily="66" charset="0"/>
              </a:rPr>
              <a:t>u</a:t>
            </a: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en-GB" sz="2000" b="1" u="sng" dirty="0" err="1">
                <a:solidFill>
                  <a:srgbClr val="000000"/>
                </a:solidFill>
                <a:latin typeface="Comic Sans MS" panose="030F0702030302020204" pitchFamily="66" charset="0"/>
              </a:rPr>
              <a:t>i</a:t>
            </a: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en-GB" sz="2000" b="1" u="sng" dirty="0">
                <a:solidFill>
                  <a:srgbClr val="000000"/>
                </a:solidFill>
                <a:latin typeface="Comic Sans MS" panose="030F0702030302020204" pitchFamily="66" charset="0"/>
              </a:rPr>
              <a:t>d</a:t>
            </a: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 to a </a:t>
            </a:r>
            <a:r>
              <a:rPr lang="en-GB" sz="2000" b="1" u="sng" dirty="0">
                <a:solidFill>
                  <a:srgbClr val="000000"/>
                </a:solidFill>
                <a:latin typeface="Comic Sans MS" panose="030F0702030302020204" pitchFamily="66" charset="0"/>
              </a:rPr>
              <a:t>g</a:t>
            </a: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en-GB" sz="2000" b="1" u="sng" dirty="0">
                <a:solidFill>
                  <a:srgbClr val="000000"/>
                </a:solidFill>
                <a:latin typeface="Comic Sans MS" panose="030F0702030302020204" pitchFamily="66" charset="0"/>
              </a:rPr>
              <a:t>a</a:t>
            </a: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en-GB" sz="2000" b="1" u="sng" dirty="0">
                <a:solidFill>
                  <a:srgbClr val="000000"/>
                </a:solidFill>
                <a:latin typeface="Comic Sans MS" panose="030F0702030302020204" pitchFamily="66" charset="0"/>
              </a:rPr>
              <a:t>s</a:t>
            </a: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  or vice versa.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5A23F50-F94B-4A8E-8871-F48D08984CDB}"/>
              </a:ext>
            </a:extLst>
          </p:cNvPr>
          <p:cNvSpPr txBox="1"/>
          <p:nvPr/>
        </p:nvSpPr>
        <p:spPr>
          <a:xfrm>
            <a:off x="-2916832" y="3140968"/>
            <a:ext cx="2232248" cy="646331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Sequence on click</a:t>
            </a:r>
          </a:p>
          <a:p>
            <a:pPr algn="ctr"/>
            <a:r>
              <a:rPr lang="en-GB" dirty="0">
                <a:latin typeface="Comic Sans MS" panose="030F0702030302020204" pitchFamily="66" charset="0"/>
              </a:rPr>
              <a:t>in slide show.</a:t>
            </a:r>
          </a:p>
        </p:txBody>
      </p:sp>
      <p:pic>
        <p:nvPicPr>
          <p:cNvPr id="10" name="Picture 9" descr="Diagram&#10;&#10;Description automatically generated">
            <a:extLst>
              <a:ext uri="{FF2B5EF4-FFF2-40B4-BE49-F238E27FC236}">
                <a16:creationId xmlns:a16="http://schemas.microsoft.com/office/drawing/2014/main" id="{E71E30B9-057C-4A06-A9AE-DC74FEBB838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2080409"/>
            <a:ext cx="3456384" cy="163662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CE90724-33E9-442C-91FF-010041459169}"/>
              </a:ext>
            </a:extLst>
          </p:cNvPr>
          <p:cNvSpPr txBox="1"/>
          <p:nvPr/>
        </p:nvSpPr>
        <p:spPr>
          <a:xfrm>
            <a:off x="2447764" y="2956161"/>
            <a:ext cx="12961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>
                <a:latin typeface="Comic Sans MS" panose="030F0702030302020204" pitchFamily="66" charset="0"/>
              </a:rPr>
              <a:t>(</a:t>
            </a:r>
            <a:r>
              <a:rPr lang="en-GB" sz="1600" b="1" u="sng" dirty="0">
                <a:latin typeface="Comic Sans MS" panose="030F0702030302020204" pitchFamily="66" charset="0"/>
              </a:rPr>
              <a:t>product</a:t>
            </a:r>
            <a:r>
              <a:rPr lang="en-GB" sz="1600" b="1" dirty="0">
                <a:latin typeface="Comic Sans MS" panose="030F0702030302020204" pitchFamily="66" charset="0"/>
              </a:rPr>
              <a:t>)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82FCCA8-FC98-4990-ABFA-EC63A274E9F4}"/>
              </a:ext>
            </a:extLst>
          </p:cNvPr>
          <p:cNvSpPr txBox="1"/>
          <p:nvPr/>
        </p:nvSpPr>
        <p:spPr>
          <a:xfrm>
            <a:off x="3851920" y="4538515"/>
            <a:ext cx="34563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u="sng" dirty="0">
                <a:latin typeface="Comic Sans MS" panose="030F0702030302020204" pitchFamily="66" charset="0"/>
              </a:rPr>
              <a:t>(        products         )</a:t>
            </a:r>
          </a:p>
        </p:txBody>
      </p:sp>
    </p:spTree>
    <p:extLst>
      <p:ext uri="{BB962C8B-B14F-4D97-AF65-F5344CB8AC3E}">
        <p14:creationId xmlns:p14="http://schemas.microsoft.com/office/powerpoint/2010/main" val="44821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45E723D2-1B76-40A2-803B-8BBF4AA9D5A5}"/>
              </a:ext>
            </a:extLst>
          </p:cNvPr>
          <p:cNvSpPr txBox="1"/>
          <p:nvPr/>
        </p:nvSpPr>
        <p:spPr>
          <a:xfrm>
            <a:off x="391319" y="441240"/>
            <a:ext cx="8361363" cy="5940088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0800"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sz="2400" u="sng" dirty="0">
                <a:latin typeface="Comic Sans MS" panose="030F0702030302020204" pitchFamily="66" charset="0"/>
              </a:rPr>
              <a:t>SUMMARY</a:t>
            </a:r>
          </a:p>
          <a:p>
            <a:pPr>
              <a:defRPr/>
            </a:pPr>
            <a:endParaRPr lang="en-GB" sz="2400" dirty="0">
              <a:latin typeface="Comic Sans MS" panose="030F0702030302020204" pitchFamily="66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In a chemical reaction atoms rearrange their position. </a:t>
            </a:r>
          </a:p>
          <a:p>
            <a:pPr>
              <a:defRPr/>
            </a:pPr>
            <a:endParaRPr lang="en-GB" sz="2400" dirty="0">
              <a:latin typeface="Comic Sans MS" panose="030F0702030302020204" pitchFamily="66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Bonds are made or broken (or both) </a:t>
            </a:r>
            <a:r>
              <a:rPr lang="en-GB" sz="2400" b="1" dirty="0">
                <a:latin typeface="Comic Sans MS" panose="030F0702030302020204" pitchFamily="66" charset="0"/>
              </a:rPr>
              <a:t>and </a:t>
            </a:r>
            <a:r>
              <a:rPr lang="en-GB" sz="2400" dirty="0">
                <a:latin typeface="Comic Sans MS" panose="030F0702030302020204" pitchFamily="66" charset="0"/>
              </a:rPr>
              <a:t>a                new substance(s) is made.</a:t>
            </a:r>
          </a:p>
          <a:p>
            <a:pPr>
              <a:defRPr/>
            </a:pPr>
            <a:endParaRPr lang="en-GB" sz="2400" b="1" dirty="0">
              <a:latin typeface="Comic Sans MS" panose="030F0702030302020204" pitchFamily="66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The new substance(s) is called the product(s).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en-GB" sz="2400" dirty="0">
              <a:latin typeface="Comic Sans MS" panose="030F0702030302020204" pitchFamily="66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Chemical reactions aren’t usually reversible. This means you can’t easily get back what you started with </a:t>
            </a:r>
            <a:r>
              <a:rPr lang="en-GB" sz="2400" b="1" dirty="0">
                <a:latin typeface="Comic Sans MS" panose="030F0702030302020204" pitchFamily="66" charset="0"/>
              </a:rPr>
              <a:t>e.g. turning rust back into metal!</a:t>
            </a:r>
            <a:endParaRPr lang="en-GB" sz="2400" dirty="0">
              <a:latin typeface="Comic Sans MS" panose="030F0702030302020204" pitchFamily="66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en-GB" sz="2400" dirty="0">
              <a:latin typeface="Comic Sans MS" panose="030F0702030302020204" pitchFamily="66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In a physical change no new substance is made and the reaction is reversible.</a:t>
            </a:r>
            <a:endParaRPr lang="en-GB" sz="2000" dirty="0">
              <a:latin typeface="Comic Sans MS" panose="030F0702030302020204" pitchFamily="66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DF2665D-AF79-4AB4-96C3-4D43143EE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64288" y="6613050"/>
            <a:ext cx="2895600" cy="280119"/>
          </a:xfrm>
        </p:spPr>
        <p:txBody>
          <a:bodyPr/>
          <a:lstStyle/>
          <a:p>
            <a:r>
              <a:rPr lang="en-GB" sz="800" dirty="0" err="1">
                <a:solidFill>
                  <a:schemeClr val="bg1">
                    <a:lumMod val="85000"/>
                  </a:schemeClr>
                </a:solidFill>
              </a:rPr>
              <a:t>nextpagescience</a:t>
            </a:r>
            <a:r>
              <a:rPr lang="en-GB" sz="800" dirty="0">
                <a:solidFill>
                  <a:schemeClr val="bg1">
                    <a:lumMod val="85000"/>
                  </a:schemeClr>
                </a:solidFill>
              </a:rPr>
              <a:t> ©</a:t>
            </a:r>
          </a:p>
        </p:txBody>
      </p:sp>
    </p:spTree>
    <p:extLst>
      <p:ext uri="{BB962C8B-B14F-4D97-AF65-F5344CB8AC3E}">
        <p14:creationId xmlns:p14="http://schemas.microsoft.com/office/powerpoint/2010/main" val="2700102017"/>
      </p:ext>
    </p:extLst>
  </p:cSld>
  <p:clrMapOvr>
    <a:masterClrMapping/>
  </p:clrMapOvr>
</p:sld>
</file>

<file path=ppt/theme/theme1.xml><?xml version="1.0" encoding="utf-8"?>
<a:theme xmlns:a="http://schemas.openxmlformats.org/drawingml/2006/main" name="Lab safety &amp; apparatus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2755</TotalTime>
  <Words>292</Words>
  <Application>Microsoft Office PowerPoint</Application>
  <PresentationFormat>On-screen Show (4:3)</PresentationFormat>
  <Paragraphs>30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Comic Sans MS</vt:lpstr>
      <vt:lpstr>OpenDyslexic</vt:lpstr>
      <vt:lpstr>Lab safety &amp; apparatus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Digestion</dc:title>
  <dc:creator>Simon Cox</dc:creator>
  <cp:lastModifiedBy>Amanda Sharp</cp:lastModifiedBy>
  <cp:revision>213</cp:revision>
  <cp:lastPrinted>2016-09-29T14:32:46Z</cp:lastPrinted>
  <dcterms:created xsi:type="dcterms:W3CDTF">2014-09-06T19:55:35Z</dcterms:created>
  <dcterms:modified xsi:type="dcterms:W3CDTF">2021-04-03T15:24:40Z</dcterms:modified>
</cp:coreProperties>
</file>