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gbxW8SlEUwLD9iSzhJIKEA==" hashData="FMirC9VKM82nn6LJkQTJZR0LiLuqoGXQdha3MDzGrqVDpU0oq7v/95PSY24MsowxUYXBTT2YtVEPNUNEwXyhH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660"/>
  </p:normalViewPr>
  <p:slideViewPr>
    <p:cSldViewPr>
      <p:cViewPr varScale="1">
        <p:scale>
          <a:sx n="68" d="100"/>
          <a:sy n="68" d="100"/>
        </p:scale>
        <p:origin x="1548" y="4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03/04/2021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B45ACD2-9A8A-4086-83EB-47A9BEF20EC8}"/>
              </a:ext>
            </a:extLst>
          </p:cNvPr>
          <p:cNvSpPr/>
          <p:nvPr/>
        </p:nvSpPr>
        <p:spPr>
          <a:xfrm>
            <a:off x="391319" y="4293096"/>
            <a:ext cx="8361363" cy="236835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i="1" dirty="0">
                <a:solidFill>
                  <a:srgbClr val="000000"/>
                </a:solidFill>
                <a:latin typeface="Comic Sans MS" panose="030F0702030302020204" pitchFamily="66" charset="0"/>
              </a:rPr>
              <a:t>Write down the two statements below and put the letter that you think is correct next to the statement</a:t>
            </a:r>
            <a:r>
              <a:rPr lang="en-GB" sz="2000" i="1" dirty="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These cells help clear the lungs of mucus and dust, they have hairs that move.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These cells can stretch and contract.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i="1" dirty="0">
                <a:solidFill>
                  <a:srgbClr val="000000"/>
                </a:solidFill>
                <a:latin typeface="Comic Sans MS" panose="030F0702030302020204" pitchFamily="66" charset="0"/>
              </a:rPr>
              <a:t>Can you explain what any of the others do?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98874" y="1003365"/>
            <a:ext cx="8368918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</a:t>
            </a:r>
            <a:r>
              <a:rPr lang="en-GB" dirty="0">
                <a:latin typeface="Comic Sans MS" panose="030F0702030302020204" pitchFamily="66" charset="0"/>
              </a:rPr>
              <a:t>; below are six </a:t>
            </a:r>
            <a:r>
              <a:rPr lang="en-GB" i="1" dirty="0">
                <a:latin typeface="Comic Sans MS" panose="030F0702030302020204" pitchFamily="66" charset="0"/>
              </a:rPr>
              <a:t>specialised</a:t>
            </a:r>
            <a:r>
              <a:rPr lang="en-GB" dirty="0">
                <a:latin typeface="Comic Sans MS" panose="030F0702030302020204" pitchFamily="66" charset="0"/>
              </a:rPr>
              <a:t> cells. Write down the following names and choose the letter that you think is correct. </a:t>
            </a:r>
            <a:r>
              <a:rPr lang="en-GB" b="1" dirty="0">
                <a:latin typeface="Comic Sans MS" panose="030F0702030302020204" pitchFamily="66" charset="0"/>
              </a:rPr>
              <a:t>Sperm cell,     Muscle cell, Palisade cell, Red blood cell, Root hair cell, Cilia cell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16632"/>
            <a:ext cx="8361363" cy="83185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CELLS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37233" y="6661447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 ©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89D6CCC2-99D1-4BFD-B49E-4E0009DE69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665" y="2128574"/>
            <a:ext cx="2198018" cy="610561"/>
          </a:xfrm>
          <a:prstGeom prst="rect">
            <a:avLst/>
          </a:prstGeom>
        </p:spPr>
      </p:pic>
      <p:pic>
        <p:nvPicPr>
          <p:cNvPr id="9" name="Picture 8" descr="Shape&#10;&#10;Description automatically generated">
            <a:extLst>
              <a:ext uri="{FF2B5EF4-FFF2-40B4-BE49-F238E27FC236}">
                <a16:creationId xmlns:a16="http://schemas.microsoft.com/office/drawing/2014/main" id="{611B2561-F737-4AF2-8FE7-4793BA9029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6715" y="2925085"/>
            <a:ext cx="926480" cy="1182061"/>
          </a:xfrm>
          <a:prstGeom prst="rect">
            <a:avLst/>
          </a:prstGeom>
        </p:spPr>
      </p:pic>
      <p:pic>
        <p:nvPicPr>
          <p:cNvPr id="12" name="Picture 11" descr="Shape, rectangle&#10;&#10;Description automatically generated">
            <a:extLst>
              <a:ext uri="{FF2B5EF4-FFF2-40B4-BE49-F238E27FC236}">
                <a16:creationId xmlns:a16="http://schemas.microsoft.com/office/drawing/2014/main" id="{AF3B66A9-B4ED-47A7-8173-1A41CC5B063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076525"/>
            <a:ext cx="1617166" cy="735640"/>
          </a:xfrm>
          <a:prstGeom prst="rect">
            <a:avLst/>
          </a:prstGeom>
        </p:spPr>
      </p:pic>
      <p:pic>
        <p:nvPicPr>
          <p:cNvPr id="16" name="Picture 15" descr="Rectangle&#10;&#10;Description automatically generated">
            <a:extLst>
              <a:ext uri="{FF2B5EF4-FFF2-40B4-BE49-F238E27FC236}">
                <a16:creationId xmlns:a16="http://schemas.microsoft.com/office/drawing/2014/main" id="{EE0EDC05-AD85-45E2-A9DA-E838484BC9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140" y="3065093"/>
            <a:ext cx="3808065" cy="975075"/>
          </a:xfrm>
          <a:prstGeom prst="rect">
            <a:avLst/>
          </a:prstGeom>
        </p:spPr>
      </p:pic>
      <p:pic>
        <p:nvPicPr>
          <p:cNvPr id="18" name="Picture 17" descr="Shape&#10;&#10;Description automatically generated">
            <a:extLst>
              <a:ext uri="{FF2B5EF4-FFF2-40B4-BE49-F238E27FC236}">
                <a16:creationId xmlns:a16="http://schemas.microsoft.com/office/drawing/2014/main" id="{47D6D27E-B645-45CC-8A16-D436D3739AB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4616" y="2491325"/>
            <a:ext cx="1124747" cy="1548647"/>
          </a:xfrm>
          <a:prstGeom prst="rect">
            <a:avLst/>
          </a:prstGeom>
        </p:spPr>
      </p:pic>
      <p:pic>
        <p:nvPicPr>
          <p:cNvPr id="20" name="Picture 19" descr="Icon&#10;&#10;Description automatically generated">
            <a:extLst>
              <a:ext uri="{FF2B5EF4-FFF2-40B4-BE49-F238E27FC236}">
                <a16:creationId xmlns:a16="http://schemas.microsoft.com/office/drawing/2014/main" id="{FDF15134-E2BC-4690-8D9F-1E399AA8DF1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0" y="2348881"/>
            <a:ext cx="936942" cy="152203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1DBCD99A-0E1E-4ADA-A60F-3FDF4D3A794B}"/>
              </a:ext>
            </a:extLst>
          </p:cNvPr>
          <p:cNvSpPr txBox="1"/>
          <p:nvPr/>
        </p:nvSpPr>
        <p:spPr>
          <a:xfrm>
            <a:off x="125183" y="2271445"/>
            <a:ext cx="576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A.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1CD169-4599-42DA-9650-1BE92D0CEAF1}"/>
              </a:ext>
            </a:extLst>
          </p:cNvPr>
          <p:cNvSpPr txBox="1"/>
          <p:nvPr/>
        </p:nvSpPr>
        <p:spPr>
          <a:xfrm>
            <a:off x="2954295" y="1954917"/>
            <a:ext cx="576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B.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CAC9A7-A4B6-4D21-B920-EE2A199A52EF}"/>
              </a:ext>
            </a:extLst>
          </p:cNvPr>
          <p:cNvSpPr txBox="1"/>
          <p:nvPr/>
        </p:nvSpPr>
        <p:spPr>
          <a:xfrm>
            <a:off x="2123198" y="3161320"/>
            <a:ext cx="576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C.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A37D760-92C7-4A39-806E-270D501F40D8}"/>
              </a:ext>
            </a:extLst>
          </p:cNvPr>
          <p:cNvSpPr txBox="1"/>
          <p:nvPr/>
        </p:nvSpPr>
        <p:spPr>
          <a:xfrm>
            <a:off x="4671835" y="3115668"/>
            <a:ext cx="576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D.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97527AD-2974-40E1-B1F6-DBC060642939}"/>
              </a:ext>
            </a:extLst>
          </p:cNvPr>
          <p:cNvSpPr txBox="1"/>
          <p:nvPr/>
        </p:nvSpPr>
        <p:spPr>
          <a:xfrm>
            <a:off x="5921791" y="1950758"/>
            <a:ext cx="576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E.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58BB002-2D0F-4C5B-9342-00F602981562}"/>
              </a:ext>
            </a:extLst>
          </p:cNvPr>
          <p:cNvSpPr txBox="1"/>
          <p:nvPr/>
        </p:nvSpPr>
        <p:spPr>
          <a:xfrm>
            <a:off x="7211402" y="3151598"/>
            <a:ext cx="576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F.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B53738B-1ABE-4196-84BB-4033693C5AA9}"/>
              </a:ext>
            </a:extLst>
          </p:cNvPr>
          <p:cNvSpPr txBox="1"/>
          <p:nvPr/>
        </p:nvSpPr>
        <p:spPr>
          <a:xfrm>
            <a:off x="4944654" y="3830261"/>
            <a:ext cx="14071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Sperm cell</a:t>
            </a:r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419431D-1AD2-4263-8D1D-1F352194F933}"/>
              </a:ext>
            </a:extLst>
          </p:cNvPr>
          <p:cNvSpPr txBox="1"/>
          <p:nvPr/>
        </p:nvSpPr>
        <p:spPr>
          <a:xfrm>
            <a:off x="3203195" y="2675134"/>
            <a:ext cx="14071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Muscle cell</a:t>
            </a:r>
            <a:endParaRPr lang="en-GB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E60D1B8-9ABE-441C-B638-10CE34380A35}"/>
              </a:ext>
            </a:extLst>
          </p:cNvPr>
          <p:cNvSpPr txBox="1"/>
          <p:nvPr/>
        </p:nvSpPr>
        <p:spPr>
          <a:xfrm>
            <a:off x="247007" y="2009383"/>
            <a:ext cx="15659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Palisade cell</a:t>
            </a:r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0F27579-A71D-4A8E-A644-B9B74A97E3A4}"/>
              </a:ext>
            </a:extLst>
          </p:cNvPr>
          <p:cNvSpPr txBox="1"/>
          <p:nvPr/>
        </p:nvSpPr>
        <p:spPr>
          <a:xfrm>
            <a:off x="1875532" y="3953709"/>
            <a:ext cx="17911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Red blood cell</a:t>
            </a:r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D47087D-63F0-45DE-A3EC-BE7429FA553E}"/>
              </a:ext>
            </a:extLst>
          </p:cNvPr>
          <p:cNvSpPr txBox="1"/>
          <p:nvPr/>
        </p:nvSpPr>
        <p:spPr>
          <a:xfrm>
            <a:off x="5190949" y="2799138"/>
            <a:ext cx="17911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Root hair cell</a:t>
            </a:r>
            <a:endParaRPr lang="en-GB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4D03374-5646-47F2-883D-194F7286C9AF}"/>
              </a:ext>
            </a:extLst>
          </p:cNvPr>
          <p:cNvSpPr txBox="1"/>
          <p:nvPr/>
        </p:nvSpPr>
        <p:spPr>
          <a:xfrm>
            <a:off x="7545491" y="2102433"/>
            <a:ext cx="11338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Cilia cell</a:t>
            </a:r>
            <a:endParaRPr lang="en-GB" dirty="0"/>
          </a:p>
        </p:txBody>
      </p:sp>
      <p:sp>
        <p:nvSpPr>
          <p:cNvPr id="32" name="TextBox 2">
            <a:extLst>
              <a:ext uri="{FF2B5EF4-FFF2-40B4-BE49-F238E27FC236}">
                <a16:creationId xmlns:a16="http://schemas.microsoft.com/office/drawing/2014/main" id="{9CB5B02B-7CDB-4848-B15A-4D4E2E616052}"/>
              </a:ext>
            </a:extLst>
          </p:cNvPr>
          <p:cNvSpPr txBox="1"/>
          <p:nvPr/>
        </p:nvSpPr>
        <p:spPr>
          <a:xfrm>
            <a:off x="-2610997" y="2573155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C02D2CE-4267-41FB-8D56-EFC0BCBAC0F2}"/>
              </a:ext>
            </a:extLst>
          </p:cNvPr>
          <p:cNvSpPr/>
          <p:nvPr/>
        </p:nvSpPr>
        <p:spPr>
          <a:xfrm>
            <a:off x="395536" y="4301009"/>
            <a:ext cx="8361363" cy="236835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i="1" dirty="0">
                <a:solidFill>
                  <a:srgbClr val="000000"/>
                </a:solidFill>
                <a:latin typeface="Comic Sans MS" panose="030F0702030302020204" pitchFamily="66" charset="0"/>
              </a:rPr>
              <a:t>Write down the two statements below and put the letter that you think is correct next to the statement</a:t>
            </a:r>
            <a:r>
              <a:rPr lang="en-GB" sz="2000" i="1" dirty="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These cells help clear the lungs of mucus and dust, they have hairs that move.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F. Cilia Cell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These cells can stretch and contract.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i="1" dirty="0">
                <a:solidFill>
                  <a:srgbClr val="000000"/>
                </a:solidFill>
                <a:latin typeface="Comic Sans MS" panose="030F0702030302020204" pitchFamily="66" charset="0"/>
              </a:rPr>
              <a:t>Can you explain what any of the others do?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1AB7545-C558-4D09-8E68-21D73265D662}"/>
              </a:ext>
            </a:extLst>
          </p:cNvPr>
          <p:cNvSpPr/>
          <p:nvPr/>
        </p:nvSpPr>
        <p:spPr>
          <a:xfrm>
            <a:off x="395536" y="4301009"/>
            <a:ext cx="8361363" cy="236835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i="1" dirty="0">
                <a:solidFill>
                  <a:srgbClr val="000000"/>
                </a:solidFill>
                <a:latin typeface="Comic Sans MS" panose="030F0702030302020204" pitchFamily="66" charset="0"/>
              </a:rPr>
              <a:t>Write down the two statements below and put the letter that you think is correct next to the statement</a:t>
            </a:r>
            <a:r>
              <a:rPr lang="en-GB" sz="2000" i="1" dirty="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These cells help clear the lungs of mucus and dust, they have hairs that move.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F. Cilia Cell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These cells can stretch and contract.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B. Muscle Cell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i="1" dirty="0">
                <a:solidFill>
                  <a:srgbClr val="000000"/>
                </a:solidFill>
                <a:latin typeface="Comic Sans MS" panose="030F0702030302020204" pitchFamily="66" charset="0"/>
              </a:rPr>
              <a:t>Can you explain what any of the others do?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7" grpId="0"/>
      <p:bldP spid="28" grpId="0"/>
      <p:bldP spid="29" grpId="0"/>
      <p:bldP spid="30" grpId="0"/>
      <p:bldP spid="31" grpId="0"/>
      <p:bldP spid="33" grpId="0" animBg="1"/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551689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</a:p>
          <a:p>
            <a:pPr>
              <a:defRPr/>
            </a:pP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Cells are the tiny individual units of life that make up larger organisms.</a:t>
            </a:r>
          </a:p>
          <a:p>
            <a:pPr marL="18900">
              <a:buSzPct val="110000"/>
              <a:defRPr/>
            </a:pPr>
            <a:endParaRPr lang="en-GB" sz="105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Plant and animal cells are made from slightly different organelles. These are the specialised structures that make up the cell.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Cells are very small and most can only be seen under a microscope.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Cells are specialised to do a particular job.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Cells group together to form tissue, tissues can form organs, organs can work together to form an organ system. Organ systems can combine to form organisms.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2280" y="6577881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</a:t>
            </a:r>
            <a:r>
              <a:rPr lang="en-GB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©</a:t>
            </a:r>
            <a:endParaRPr lang="en-GB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2706</TotalTime>
  <Words>357</Words>
  <Application>Microsoft Office PowerPoint</Application>
  <PresentationFormat>On-screen Show (4:3)</PresentationFormat>
  <Paragraphs>48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218</cp:revision>
  <cp:lastPrinted>2016-09-29T14:32:46Z</cp:lastPrinted>
  <dcterms:created xsi:type="dcterms:W3CDTF">2014-09-06T19:55:35Z</dcterms:created>
  <dcterms:modified xsi:type="dcterms:W3CDTF">2021-04-03T13:58:39Z</dcterms:modified>
</cp:coreProperties>
</file>