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9GHj0LtI06NoucfIgritA==" hashData="kPaHrJDzwMxMYknL4ikW1wzwFkwHlbUw/jyDH2BThcY1eYngtSZmh6T/LrLhG9azZpwRr8kkpqJZbkGA1dkdU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>
        <p:scale>
          <a:sx n="75" d="100"/>
          <a:sy n="75" d="100"/>
        </p:scale>
        <p:origin x="1338" y="-24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Write down</a:t>
            </a:r>
            <a:r>
              <a:rPr lang="en-GB" dirty="0">
                <a:latin typeface="Comic Sans MS" panose="030F0702030302020204" pitchFamily="66" charset="0"/>
              </a:rPr>
              <a:t> the ‘sums’ below and next to them write correct or incorrect.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CONSERVATION OF ENERGY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8656" y="66159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357BB-B0C9-44B7-A76E-60E23AADE07C}"/>
              </a:ext>
            </a:extLst>
          </p:cNvPr>
          <p:cNvSpPr txBox="1"/>
          <p:nvPr/>
        </p:nvSpPr>
        <p:spPr>
          <a:xfrm>
            <a:off x="467544" y="1823333"/>
            <a:ext cx="294143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7 + 4 = 6 + 5</a:t>
            </a:r>
          </a:p>
          <a:p>
            <a:pPr marL="457200" indent="-457200"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16 + 9 = 12 + 14</a:t>
            </a:r>
          </a:p>
          <a:p>
            <a:pPr marL="457200" indent="-457200"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5 + 12 = 9 + 8</a:t>
            </a:r>
          </a:p>
          <a:p>
            <a:pPr marL="457200" indent="-457200"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17 + 5 = 11 + 11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5.  9 + 8 = 12  + 6</a:t>
            </a:r>
          </a:p>
          <a:p>
            <a:pPr marL="457200" indent="-457200">
              <a:buAutoNum type="arabicPeriod" startAt="6"/>
            </a:pPr>
            <a:r>
              <a:rPr lang="en-GB" sz="2000" b="1" dirty="0">
                <a:latin typeface="Comic Sans MS" panose="030F0702030302020204" pitchFamily="66" charset="0"/>
              </a:rPr>
              <a:t>15 = 7 + 6</a:t>
            </a:r>
          </a:p>
          <a:p>
            <a:pPr marL="457200" indent="-457200">
              <a:buAutoNum type="arabicPeriod" startAt="6"/>
            </a:pPr>
            <a:r>
              <a:rPr lang="en-GB" sz="2000" b="1" dirty="0">
                <a:latin typeface="Comic Sans MS" panose="030F0702030302020204" pitchFamily="66" charset="0"/>
              </a:rPr>
              <a:t>9 = 5 + 4</a:t>
            </a:r>
          </a:p>
          <a:p>
            <a:pPr marL="457200" indent="-457200">
              <a:buAutoNum type="arabicPeriod" startAt="6"/>
            </a:pPr>
            <a:r>
              <a:rPr lang="en-GB" sz="2000" b="1" dirty="0">
                <a:latin typeface="Comic Sans MS" panose="030F0702030302020204" pitchFamily="66" charset="0"/>
              </a:rPr>
              <a:t>112 = 122</a:t>
            </a:r>
          </a:p>
          <a:p>
            <a:pPr marL="457200" indent="-457200">
              <a:buAutoNum type="arabicPeriod"/>
            </a:pP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67EA80-8706-48F5-8620-BFA665B935D8}"/>
              </a:ext>
            </a:extLst>
          </p:cNvPr>
          <p:cNvSpPr txBox="1"/>
          <p:nvPr/>
        </p:nvSpPr>
        <p:spPr>
          <a:xfrm>
            <a:off x="3779912" y="1793821"/>
            <a:ext cx="489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7 + 4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(11)</a:t>
            </a:r>
            <a:r>
              <a:rPr lang="en-GB" sz="2000" b="1" dirty="0">
                <a:latin typeface="Comic Sans MS" panose="030F0702030302020204" pitchFamily="66" charset="0"/>
              </a:rPr>
              <a:t> = 6 + 5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(11)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sz="2000" b="1" dirty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16 + 9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(25) </a:t>
            </a:r>
            <a:r>
              <a:rPr lang="en-GB" sz="2000" b="1" dirty="0">
                <a:latin typeface="Comic Sans MS" panose="030F0702030302020204" pitchFamily="66" charset="0"/>
              </a:rPr>
              <a:t>= 12 + 14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(26)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×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5 + 12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(17)</a:t>
            </a:r>
            <a:r>
              <a:rPr lang="en-GB" sz="2000" b="1" dirty="0">
                <a:latin typeface="Comic Sans MS" panose="030F0702030302020204" pitchFamily="66" charset="0"/>
              </a:rPr>
              <a:t> = 9 + 8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(17)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17 + 5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(22)</a:t>
            </a:r>
            <a:r>
              <a:rPr lang="en-GB" sz="2000" b="1" dirty="0">
                <a:latin typeface="Comic Sans MS" panose="030F0702030302020204" pitchFamily="66" charset="0"/>
              </a:rPr>
              <a:t> = 11 + 11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(22)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5.  9 + 8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(17)</a:t>
            </a:r>
            <a:r>
              <a:rPr lang="en-GB" sz="2000" b="1" dirty="0">
                <a:latin typeface="Comic Sans MS" panose="030F0702030302020204" pitchFamily="66" charset="0"/>
              </a:rPr>
              <a:t> = 12  + 6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(18)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×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rabicPeriod" startAt="6"/>
            </a:pPr>
            <a:r>
              <a:rPr lang="en-GB" sz="2000" b="1" dirty="0">
                <a:latin typeface="Comic Sans MS" panose="030F0702030302020204" pitchFamily="66" charset="0"/>
              </a:rPr>
              <a:t>15 = 7 + 8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(15)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rabicPeriod" startAt="6"/>
            </a:pPr>
            <a:r>
              <a:rPr lang="en-GB" sz="2000" b="1" dirty="0">
                <a:latin typeface="Comic Sans MS" panose="030F0702030302020204" pitchFamily="66" charset="0"/>
              </a:rPr>
              <a:t>9 = 5 + 4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(9)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rabicPeriod" startAt="6"/>
            </a:pPr>
            <a:r>
              <a:rPr lang="en-GB" sz="2000" b="1" dirty="0">
                <a:latin typeface="Comic Sans MS" panose="030F0702030302020204" pitchFamily="66" charset="0"/>
              </a:rPr>
              <a:t>112 = 122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×</a:t>
            </a:r>
            <a:endParaRPr lang="en-GB" sz="2000" b="1" dirty="0">
              <a:latin typeface="Comic Sans MS" panose="030F0702030302020204" pitchFamily="66" charset="0"/>
            </a:endParaRPr>
          </a:p>
          <a:p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2C4FA1-1613-419E-A5D0-05B35DFE8E2D}"/>
              </a:ext>
            </a:extLst>
          </p:cNvPr>
          <p:cNvSpPr/>
          <p:nvPr/>
        </p:nvSpPr>
        <p:spPr>
          <a:xfrm>
            <a:off x="391319" y="4365104"/>
            <a:ext cx="8361363" cy="224259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Just like the sums above, complete the sentences below to see what we mean by conservation of energy.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sums only work when the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 _ _ _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hand side equals the                   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 _ _ _ _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hand side. In energy transfers the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 _ _ _ _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energy before a transfer must equal the total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 _ _ _ _ _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after the transfer.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F29829-9193-4107-B1D0-196E2644CBB7}"/>
              </a:ext>
            </a:extLst>
          </p:cNvPr>
          <p:cNvSpPr/>
          <p:nvPr/>
        </p:nvSpPr>
        <p:spPr>
          <a:xfrm>
            <a:off x="391319" y="4365104"/>
            <a:ext cx="8361363" cy="224259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Just like the sums above, complete the sentences below to see what we mean by conservation of energy.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sums only work when the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 e f t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hand side equals the                   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r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g h t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hand side. In energy transfers the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t o t a l</a:t>
            </a:r>
            <a:r>
              <a:rPr lang="en-GB" sz="2000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energy before a transfer must equal the total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e n e r g y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after the transfer.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823418-8C96-434F-93C9-67D1A974FACB}"/>
              </a:ext>
            </a:extLst>
          </p:cNvPr>
          <p:cNvSpPr txBox="1"/>
          <p:nvPr/>
        </p:nvSpPr>
        <p:spPr>
          <a:xfrm>
            <a:off x="-2412776" y="2486318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1706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 marL="18900">
              <a:buSzPct val="110000"/>
              <a:defRPr/>
            </a:pPr>
            <a:endParaRPr lang="en-GB" sz="11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Conservation of energy tells us two important things;</a:t>
            </a: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Energy cannot be created or destroyed only transferred (flow from one form into another)</a:t>
            </a:r>
          </a:p>
          <a:p>
            <a:pPr marL="18900">
              <a:buSzPct val="110000"/>
              <a:defRPr/>
            </a:pPr>
            <a:endParaRPr lang="en-GB" sz="2400" b="1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 total energy before a transfer is equal to the total energy after a transfer (is conserved)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 most transfers energy is dissipated as heat. This means it becomes spread out and </a:t>
            </a:r>
            <a:r>
              <a:rPr lang="en-GB" sz="2400">
                <a:latin typeface="Comic Sans MS" panose="030F0702030302020204" pitchFamily="66" charset="0"/>
              </a:rPr>
              <a:t>is no </a:t>
            </a:r>
            <a:r>
              <a:rPr lang="en-GB" sz="2400" dirty="0">
                <a:latin typeface="Comic Sans MS" panose="030F0702030302020204" pitchFamily="66" charset="0"/>
              </a:rPr>
              <a:t>longer useful to us anymore.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0119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396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268</cp:revision>
  <cp:lastPrinted>2016-09-29T14:32:46Z</cp:lastPrinted>
  <dcterms:created xsi:type="dcterms:W3CDTF">2014-09-06T19:55:35Z</dcterms:created>
  <dcterms:modified xsi:type="dcterms:W3CDTF">2021-03-25T19:23:03Z</dcterms:modified>
</cp:coreProperties>
</file>