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DR1MSEWuSKUBdqGxmx91EA==" hashData="EhNCcTEmVGVjEpcRAxmeeFOBpjI3FfFWhG7yp9I270f2qscUjAavOYnJ9SSZuaGaIcxoYE87uGQuuKHWPDN/g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22/03/2021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22/03/2021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91319" y="5013176"/>
            <a:ext cx="8361363" cy="16482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match the formula to the chemical names below?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Nitrogen/Carbon monoxide/Methane/Iron oxide/	             Calcium carbonate/Water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say where you might find the above chemicals?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Write down the formulae below and match them to the diagrams 1 to 6.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18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CHEMICAL SYMBOLS AND FORMULA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8223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839224D0-2430-4A2F-9641-CFDC270CA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3333" y="3456399"/>
            <a:ext cx="1328279" cy="1328279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DADA03FC-1B92-4A0A-A131-517620F7E2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27344" y="3882674"/>
            <a:ext cx="878338" cy="664198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64A4C86F-11F7-4F7A-BCB3-82611863DEA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55503" y="3882674"/>
            <a:ext cx="928465" cy="501300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32BA7B91-60D8-45F7-A771-DA90C1FA46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87557" y="3896861"/>
            <a:ext cx="928464" cy="472925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F82E33F5-B268-4F12-861C-414A3B3FB15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16544" y="3782138"/>
            <a:ext cx="1251248" cy="726982"/>
          </a:xfrm>
          <a:prstGeom prst="rect">
            <a:avLst/>
          </a:prstGeom>
        </p:spPr>
      </p:pic>
      <p:pic>
        <p:nvPicPr>
          <p:cNvPr id="47" name="Graphic 46">
            <a:extLst>
              <a:ext uri="{FF2B5EF4-FFF2-40B4-BE49-F238E27FC236}">
                <a16:creationId xmlns:a16="http://schemas.microsoft.com/office/drawing/2014/main" id="{5A29EF6D-3AA9-4A67-BCA0-CA71CCFC9D5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46291" y="3657355"/>
            <a:ext cx="1381688" cy="1194973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E9C5E415-A02E-47A7-BE91-DC797728CC2A}"/>
              </a:ext>
            </a:extLst>
          </p:cNvPr>
          <p:cNvSpPr txBox="1"/>
          <p:nvPr/>
        </p:nvSpPr>
        <p:spPr>
          <a:xfrm>
            <a:off x="697966" y="3008155"/>
            <a:ext cx="878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1.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92852D7-64F0-4211-8224-8CE49248AC13}"/>
              </a:ext>
            </a:extLst>
          </p:cNvPr>
          <p:cNvSpPr txBox="1"/>
          <p:nvPr/>
        </p:nvSpPr>
        <p:spPr>
          <a:xfrm>
            <a:off x="2190336" y="3008155"/>
            <a:ext cx="878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2.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1D9384-F718-4AC9-A780-561497D32185}"/>
              </a:ext>
            </a:extLst>
          </p:cNvPr>
          <p:cNvSpPr txBox="1"/>
          <p:nvPr/>
        </p:nvSpPr>
        <p:spPr>
          <a:xfrm>
            <a:off x="3611692" y="3008155"/>
            <a:ext cx="878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3.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86B7A78-0199-4101-84F8-2A8E02ACECCE}"/>
              </a:ext>
            </a:extLst>
          </p:cNvPr>
          <p:cNvSpPr txBox="1"/>
          <p:nvPr/>
        </p:nvSpPr>
        <p:spPr>
          <a:xfrm>
            <a:off x="4932040" y="3008155"/>
            <a:ext cx="878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4.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044D13C-2E50-4E7F-A0C9-6517A170543E}"/>
              </a:ext>
            </a:extLst>
          </p:cNvPr>
          <p:cNvSpPr txBox="1"/>
          <p:nvPr/>
        </p:nvSpPr>
        <p:spPr>
          <a:xfrm>
            <a:off x="6516216" y="3008155"/>
            <a:ext cx="878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5.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0B4686-5269-45AC-AA63-B0CB220421D7}"/>
              </a:ext>
            </a:extLst>
          </p:cNvPr>
          <p:cNvSpPr txBox="1"/>
          <p:nvPr/>
        </p:nvSpPr>
        <p:spPr>
          <a:xfrm>
            <a:off x="7812360" y="3008155"/>
            <a:ext cx="878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Comic Sans MS" panose="030F0702030302020204" pitchFamily="66" charset="0"/>
              </a:rPr>
              <a:t>6.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B4CC713-4BBD-4012-9283-C8FDBC5D2ADB}"/>
              </a:ext>
            </a:extLst>
          </p:cNvPr>
          <p:cNvSpPr txBox="1"/>
          <p:nvPr/>
        </p:nvSpPr>
        <p:spPr>
          <a:xfrm>
            <a:off x="738409" y="1703710"/>
            <a:ext cx="7794031" cy="1224000"/>
          </a:xfrm>
          <a:prstGeom prst="rect">
            <a:avLst/>
          </a:prstGeom>
          <a:gradFill>
            <a:gsLst>
              <a:gs pos="10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Formulae</a:t>
            </a:r>
          </a:p>
          <a:p>
            <a:pPr algn="ctr"/>
            <a:endParaRPr lang="en-GB" sz="3200" b="1" u="sng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18BB2D-F762-4D5B-A676-C0F12912BE2B}"/>
              </a:ext>
            </a:extLst>
          </p:cNvPr>
          <p:cNvSpPr txBox="1"/>
          <p:nvPr/>
        </p:nvSpPr>
        <p:spPr>
          <a:xfrm>
            <a:off x="-2916832" y="3140968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0D0DFE-8A8F-4715-9ECE-4B2E8E4CBA78}"/>
              </a:ext>
            </a:extLst>
          </p:cNvPr>
          <p:cNvSpPr txBox="1"/>
          <p:nvPr/>
        </p:nvSpPr>
        <p:spPr>
          <a:xfrm>
            <a:off x="891875" y="2264798"/>
            <a:ext cx="1008112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CH</a:t>
            </a:r>
            <a:r>
              <a:rPr lang="en-GB" sz="3200" b="1" baseline="-25000" dirty="0">
                <a:latin typeface="Comic Sans MS" panose="030F0702030302020204" pitchFamily="66" charset="0"/>
              </a:rPr>
              <a:t>4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8DC7E14-A744-4683-9429-C829617ADF24}"/>
              </a:ext>
            </a:extLst>
          </p:cNvPr>
          <p:cNvSpPr txBox="1"/>
          <p:nvPr/>
        </p:nvSpPr>
        <p:spPr>
          <a:xfrm>
            <a:off x="2051720" y="2264798"/>
            <a:ext cx="1008112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CO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A6B63F1-7F49-47CF-80A1-A7DF26A83126}"/>
              </a:ext>
            </a:extLst>
          </p:cNvPr>
          <p:cNvSpPr txBox="1"/>
          <p:nvPr/>
        </p:nvSpPr>
        <p:spPr>
          <a:xfrm>
            <a:off x="3275856" y="2264798"/>
            <a:ext cx="1008112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H</a:t>
            </a:r>
            <a:r>
              <a:rPr lang="en-GB" sz="3200" b="1" baseline="-25000" dirty="0">
                <a:latin typeface="Comic Sans MS" panose="030F0702030302020204" pitchFamily="66" charset="0"/>
              </a:rPr>
              <a:t>2</a:t>
            </a:r>
            <a:r>
              <a:rPr lang="en-GB" sz="3200" b="1" dirty="0">
                <a:latin typeface="Comic Sans MS" panose="030F0702030302020204" pitchFamily="66" charset="0"/>
              </a:rPr>
              <a:t>O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CAA8E2-F4A3-4291-B1E9-37F10139E0C1}"/>
              </a:ext>
            </a:extLst>
          </p:cNvPr>
          <p:cNvSpPr txBox="1"/>
          <p:nvPr/>
        </p:nvSpPr>
        <p:spPr>
          <a:xfrm>
            <a:off x="4572000" y="2264798"/>
            <a:ext cx="1008112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err="1">
                <a:latin typeface="Comic Sans MS" panose="030F0702030302020204" pitchFamily="66" charset="0"/>
              </a:rPr>
              <a:t>FeO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41EB22-4EDF-4794-8A6F-152BD5C40E8B}"/>
              </a:ext>
            </a:extLst>
          </p:cNvPr>
          <p:cNvSpPr txBox="1"/>
          <p:nvPr/>
        </p:nvSpPr>
        <p:spPr>
          <a:xfrm>
            <a:off x="5796136" y="2264798"/>
            <a:ext cx="1434646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CaCO</a:t>
            </a:r>
            <a:r>
              <a:rPr lang="en-GB" sz="3200" b="1" baseline="-25000" dirty="0">
                <a:latin typeface="Comic Sans MS" panose="030F0702030302020204" pitchFamily="66" charset="0"/>
              </a:rPr>
              <a:t>3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5A2FB9-4FAA-4979-9721-A40B222720A0}"/>
              </a:ext>
            </a:extLst>
          </p:cNvPr>
          <p:cNvSpPr txBox="1"/>
          <p:nvPr/>
        </p:nvSpPr>
        <p:spPr>
          <a:xfrm>
            <a:off x="7452320" y="2264798"/>
            <a:ext cx="945459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omic Sans MS" panose="030F0702030302020204" pitchFamily="66" charset="0"/>
              </a:rPr>
              <a:t>N</a:t>
            </a:r>
            <a:r>
              <a:rPr lang="en-GB" sz="3200" b="1" baseline="-25000" dirty="0">
                <a:latin typeface="Comic Sans MS" panose="030F0702030302020204" pitchFamily="66" charset="0"/>
              </a:rPr>
              <a:t>2</a:t>
            </a:r>
            <a:endParaRPr lang="en-GB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-0.59827 0.1071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13" y="53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60295 0.1013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56" y="50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0.13351 0.1013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5069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41823 0.1013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03" y="506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33333E-6 L 0.18125 0.1071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534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0.47257 0.1050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28" y="525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1475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chemical formula can be written for any substance.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chemical formula tells us how many atoms of each element make up a molecule of the substance.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 subscript (numbers written below) tells us how many of each atom e.g. the two in H</a:t>
            </a:r>
            <a:r>
              <a:rPr lang="en-GB" sz="2400" baseline="-25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O means two hydrogen atoms in a molecule of water.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No subscript number means one atom of that element is present.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18900"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2955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2919</TotalTime>
  <Words>173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237</cp:revision>
  <cp:lastPrinted>2016-09-29T14:32:46Z</cp:lastPrinted>
  <dcterms:created xsi:type="dcterms:W3CDTF">2014-09-06T19:55:35Z</dcterms:created>
  <dcterms:modified xsi:type="dcterms:W3CDTF">2021-03-22T20:53:52Z</dcterms:modified>
</cp:coreProperties>
</file>