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356" r:id="rId2"/>
    <p:sldId id="360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K75h+leol5L1jS7E4/gHCA==" hashData="WUL6DezKficI8stV0iFGuB84B0D/sNcT8QJLGGkSO4f+yDg2z3Y6EL4LSakvxQjF2rVZGKC7KmxVQkm0+ULPq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anda Sharp" initials="AS" lastIdx="1" clrIdx="0">
    <p:extLst>
      <p:ext uri="{19B8F6BF-5375-455C-9EA6-DF929625EA0E}">
        <p15:presenceInfo xmlns:p15="http://schemas.microsoft.com/office/powerpoint/2012/main" userId="7a612f8827154d0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F79F"/>
    <a:srgbClr val="E3559F"/>
    <a:srgbClr val="F1A1E7"/>
    <a:srgbClr val="F4E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15" autoAdjust="0"/>
    <p:restoredTop sz="94249" autoAdjust="0"/>
  </p:normalViewPr>
  <p:slideViewPr>
    <p:cSldViewPr>
      <p:cViewPr>
        <p:scale>
          <a:sx n="66" d="100"/>
          <a:sy n="66" d="100"/>
        </p:scale>
        <p:origin x="1608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29211-22DE-4B58-B8E4-CD4AF08424FD}" type="datetimeFigureOut">
              <a:rPr lang="en-GB" smtClean="0"/>
              <a:t>15/04/2021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C0B10-1D6E-4ED7-9A19-E964CF7F105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8977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/>
              <a:t>Optional balloon pressure video.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C0B10-1D6E-4ED7-9A19-E964CF7F1059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657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C0B10-1D6E-4ED7-9A19-E964CF7F1059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8340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7EAD8C-579F-4197-9295-2977F6A25BB9}" type="datetime1">
              <a:rPr lang="en-GB" smtClean="0">
                <a:solidFill>
                  <a:srgbClr val="000000"/>
                </a:solidFill>
              </a:rPr>
              <a:t>15/04/2021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dirty="0">
                <a:solidFill>
                  <a:srgbClr val="000000"/>
                </a:solidFill>
              </a:rPr>
              <a:t>© B+W Pubs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0B86E-4CDE-4C30-9A58-9B673129841B}" type="slidenum">
              <a:rPr lang="en-GB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9412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0A5F54-BC7C-4F8C-8687-49442D5DAA48}" type="datetime1">
              <a:rPr lang="en-GB" smtClean="0">
                <a:solidFill>
                  <a:srgbClr val="000000"/>
                </a:solidFill>
              </a:rPr>
              <a:t>15/04/2021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dirty="0">
                <a:solidFill>
                  <a:srgbClr val="000000"/>
                </a:solidFill>
              </a:rPr>
              <a:t>© B+W Pubs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0B86E-4CDE-4C30-9A58-9B673129841B}" type="slidenum">
              <a:rPr lang="en-GB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9882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ABEB11-3519-4ECA-BFE3-EF0B404FD0F6}" type="datetime1">
              <a:rPr lang="en-GB" smtClean="0">
                <a:solidFill>
                  <a:srgbClr val="000000"/>
                </a:solidFill>
              </a:rPr>
              <a:t>15/04/2021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dirty="0">
                <a:solidFill>
                  <a:srgbClr val="000000"/>
                </a:solidFill>
              </a:rPr>
              <a:t>© B+W Pubs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0B86E-4CDE-4C30-9A58-9B673129841B}" type="slidenum">
              <a:rPr lang="en-GB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7770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240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DF58BD-B30C-49BD-B9DA-614B50A75B76}" type="datetime1">
              <a:rPr lang="en-GB" smtClean="0">
                <a:solidFill>
                  <a:srgbClr val="000000"/>
                </a:solidFill>
              </a:rPr>
              <a:t>15/04/2021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dirty="0">
                <a:solidFill>
                  <a:srgbClr val="000000"/>
                </a:solidFill>
              </a:rPr>
              <a:t>© B+W Pubs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0B86E-4CDE-4C30-9A58-9B673129841B}" type="slidenum">
              <a:rPr lang="en-GB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701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EBE91C-797C-413E-8889-61DA4147311B}" type="datetime1">
              <a:rPr lang="en-GB" smtClean="0">
                <a:solidFill>
                  <a:srgbClr val="000000"/>
                </a:solidFill>
              </a:rPr>
              <a:t>15/04/2021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dirty="0">
                <a:solidFill>
                  <a:srgbClr val="000000"/>
                </a:solidFill>
              </a:rPr>
              <a:t>© B+W Pubs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0B86E-4CDE-4C30-9A58-9B673129841B}" type="slidenum">
              <a:rPr lang="en-GB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1731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E8FF77-F639-45AA-93C7-41B950F8397A}" type="datetime1">
              <a:rPr lang="en-GB" smtClean="0">
                <a:solidFill>
                  <a:srgbClr val="000000"/>
                </a:solidFill>
              </a:rPr>
              <a:t>15/04/2021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dirty="0">
                <a:solidFill>
                  <a:srgbClr val="000000"/>
                </a:solidFill>
              </a:rPr>
              <a:t>© B+W Pubs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0B86E-4CDE-4C30-9A58-9B673129841B}" type="slidenum">
              <a:rPr lang="en-GB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542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F38EA1-6721-4E78-B7BA-10BADB412373}" type="datetime1">
              <a:rPr lang="en-GB" smtClean="0">
                <a:solidFill>
                  <a:srgbClr val="000000"/>
                </a:solidFill>
              </a:rPr>
              <a:t>15/04/2021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dirty="0">
                <a:solidFill>
                  <a:srgbClr val="000000"/>
                </a:solidFill>
              </a:rPr>
              <a:t>© B+W Pubs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0B86E-4CDE-4C30-9A58-9B673129841B}" type="slidenum">
              <a:rPr lang="en-GB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3953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CF0CB-B6A6-4AC2-9E34-43F826B7845D}" type="datetime1">
              <a:rPr lang="en-GB" smtClean="0">
                <a:solidFill>
                  <a:srgbClr val="000000"/>
                </a:solidFill>
              </a:rPr>
              <a:t>15/04/2021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dirty="0">
                <a:solidFill>
                  <a:srgbClr val="000000"/>
                </a:solidFill>
              </a:rPr>
              <a:t>© B+W Pubs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0B86E-4CDE-4C30-9A58-9B673129841B}" type="slidenum">
              <a:rPr lang="en-GB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8276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67CC1D-B1AA-45F5-9699-489F89337A7B}" type="datetime1">
              <a:rPr lang="en-GB" smtClean="0">
                <a:solidFill>
                  <a:srgbClr val="000000"/>
                </a:solidFill>
              </a:rPr>
              <a:t>15/04/2021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dirty="0">
                <a:solidFill>
                  <a:srgbClr val="000000"/>
                </a:solidFill>
              </a:rPr>
              <a:t>© B+W Pubs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0B86E-4CDE-4C30-9A58-9B673129841B}" type="slidenum">
              <a:rPr lang="en-GB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5197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18B35D-4F6F-47EC-8FCC-E7406E831836}" type="datetime1">
              <a:rPr lang="en-GB" smtClean="0">
                <a:solidFill>
                  <a:srgbClr val="000000"/>
                </a:solidFill>
              </a:rPr>
              <a:t>15/04/2021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dirty="0">
                <a:solidFill>
                  <a:srgbClr val="000000"/>
                </a:solidFill>
              </a:rPr>
              <a:t>© B+W Pubs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0B86E-4CDE-4C30-9A58-9B673129841B}" type="slidenum">
              <a:rPr lang="en-GB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8244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41E714-B110-45C7-ACCB-6202886E7BE3}" type="datetime1">
              <a:rPr lang="en-GB" smtClean="0">
                <a:solidFill>
                  <a:srgbClr val="000000"/>
                </a:solidFill>
              </a:rPr>
              <a:t>15/04/2021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dirty="0">
                <a:solidFill>
                  <a:srgbClr val="000000"/>
                </a:solidFill>
              </a:rPr>
              <a:t>© B+W Pubs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0B86E-4CDE-4C30-9A58-9B673129841B}" type="slidenum">
              <a:rPr lang="en-GB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6345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fld id="{1AC82CC8-390A-4C47-8A0B-039213F7A8B2}" type="datetime1">
              <a:rPr lang="en-GB" smtClean="0">
                <a:solidFill>
                  <a:srgbClr val="000000"/>
                </a:solidFill>
              </a:rPr>
              <a:t>15/04/2021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r>
              <a:rPr lang="en-GB" dirty="0">
                <a:solidFill>
                  <a:srgbClr val="000000"/>
                </a:solidFill>
              </a:rPr>
              <a:t>© B+W Pubs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95E0B86E-4CDE-4C30-9A58-9B673129841B}" type="slidenum">
              <a:rPr lang="en-GB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4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penDyslexic" panose="00000500000000000000" pitchFamily="50" charset="0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penDyslexic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penDyslexic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penDyslexic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penDyslexic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OpenDyslexic" panose="00000500000000000000" pitchFamily="50" charset="0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OpenDyslexic" panose="00000500000000000000" pitchFamily="50" charset="0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OpenDyslexic" panose="00000500000000000000" pitchFamily="50" charset="0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OpenDyslexic" panose="00000500000000000000" pitchFamily="50" charset="0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OpenDyslexic" panose="00000500000000000000" pitchFamily="50" charset="0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9937D8B4-7558-4A73-84DD-DB5B64AB08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919" y="1512375"/>
            <a:ext cx="4811227" cy="52289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06C698-7604-4C21-B97C-9E2C305F5A75}"/>
              </a:ext>
            </a:extLst>
          </p:cNvPr>
          <p:cNvSpPr txBox="1"/>
          <p:nvPr/>
        </p:nvSpPr>
        <p:spPr>
          <a:xfrm>
            <a:off x="357562" y="1052736"/>
            <a:ext cx="8428875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Comic Sans MS" panose="030F0702030302020204" pitchFamily="66" charset="0"/>
              </a:rPr>
              <a:t>DO IT NOW</a:t>
            </a:r>
            <a:r>
              <a:rPr lang="en-GB" dirty="0">
                <a:latin typeface="Comic Sans MS" panose="030F0702030302020204" pitchFamily="66" charset="0"/>
              </a:rPr>
              <a:t>; Write down what you think the graph is showing?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E723D2-1B76-40A2-803B-8BBF4AA9D5A5}"/>
              </a:ext>
            </a:extLst>
          </p:cNvPr>
          <p:cNvSpPr txBox="1"/>
          <p:nvPr/>
        </p:nvSpPr>
        <p:spPr>
          <a:xfrm>
            <a:off x="391318" y="166003"/>
            <a:ext cx="8361363" cy="7694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080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400" dirty="0">
                <a:latin typeface="Comic Sans MS" panose="030F0702030302020204" pitchFamily="66" charset="0"/>
              </a:rPr>
              <a:t>Write down the date and today’s title</a:t>
            </a:r>
          </a:p>
          <a:p>
            <a:pPr>
              <a:defRPr/>
            </a:pPr>
            <a:r>
              <a:rPr lang="en-GB" sz="2000" b="1" dirty="0">
                <a:latin typeface="Comic Sans MS" panose="030F0702030302020204" pitchFamily="66" charset="0"/>
              </a:rPr>
              <a:t>ATMOSPHERIC PRESSURE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5F4F5C75-4E2C-4583-8D34-63EBE068C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2944" y="6658107"/>
            <a:ext cx="2895600" cy="280119"/>
          </a:xfrm>
        </p:spPr>
        <p:txBody>
          <a:bodyPr/>
          <a:lstStyle/>
          <a:p>
            <a:r>
              <a:rPr lang="en-GB" sz="1100" dirty="0">
                <a:solidFill>
                  <a:schemeClr val="bg1">
                    <a:lumMod val="85000"/>
                  </a:schemeClr>
                </a:solidFill>
              </a:rPr>
              <a:t>nextpagescience ©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0DECEA-9702-404B-BD2E-5998DF1C85BD}"/>
              </a:ext>
            </a:extLst>
          </p:cNvPr>
          <p:cNvSpPr txBox="1"/>
          <p:nvPr/>
        </p:nvSpPr>
        <p:spPr>
          <a:xfrm>
            <a:off x="5062679" y="1635768"/>
            <a:ext cx="3856138" cy="135421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08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u="sng" dirty="0">
                <a:latin typeface="Comic Sans MS" panose="030F0702030302020204" pitchFamily="66" charset="0"/>
              </a:rPr>
              <a:t>Stretch</a:t>
            </a:r>
          </a:p>
          <a:p>
            <a:pPr>
              <a:defRPr/>
            </a:pPr>
            <a:r>
              <a:rPr lang="en-GB" sz="1600" dirty="0">
                <a:latin typeface="Comic Sans MS" panose="030F0702030302020204" pitchFamily="66" charset="0"/>
              </a:rPr>
              <a:t>1. What is the pressure at 5 km high?</a:t>
            </a:r>
          </a:p>
          <a:p>
            <a:pPr>
              <a:defRPr/>
            </a:pPr>
            <a:r>
              <a:rPr lang="en-GB" sz="1600" dirty="0">
                <a:latin typeface="Comic Sans MS" panose="030F0702030302020204" pitchFamily="66" charset="0"/>
              </a:rPr>
              <a:t>2. If the mountain below is Mount                               Everest, </a:t>
            </a:r>
            <a:r>
              <a:rPr lang="en-GB" sz="1600" b="1" dirty="0">
                <a:latin typeface="Comic Sans MS" panose="030F0702030302020204" pitchFamily="66" charset="0"/>
              </a:rPr>
              <a:t>roughly</a:t>
            </a:r>
            <a:r>
              <a:rPr lang="en-GB" sz="1600" dirty="0">
                <a:latin typeface="Comic Sans MS" panose="030F0702030302020204" pitchFamily="66" charset="0"/>
              </a:rPr>
              <a:t> how high is it?</a:t>
            </a:r>
          </a:p>
          <a:p>
            <a:pPr>
              <a:defRPr/>
            </a:pPr>
            <a:r>
              <a:rPr lang="en-GB" sz="1600" dirty="0">
                <a:latin typeface="Comic Sans MS" panose="030F0702030302020204" pitchFamily="66" charset="0"/>
              </a:rPr>
              <a:t>3. What starts at about 100km?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69EC35B-6B61-4988-B79D-616ED48D44F8}"/>
              </a:ext>
            </a:extLst>
          </p:cNvPr>
          <p:cNvCxnSpPr>
            <a:cxnSpLocks/>
          </p:cNvCxnSpPr>
          <p:nvPr/>
        </p:nvCxnSpPr>
        <p:spPr>
          <a:xfrm flipH="1">
            <a:off x="3203848" y="4869160"/>
            <a:ext cx="100811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C5E8ADD-DDE2-4900-BFEA-AF4803999A8D}"/>
              </a:ext>
            </a:extLst>
          </p:cNvPr>
          <p:cNvCxnSpPr>
            <a:cxnSpLocks/>
          </p:cNvCxnSpPr>
          <p:nvPr/>
        </p:nvCxnSpPr>
        <p:spPr>
          <a:xfrm flipH="1">
            <a:off x="4716015" y="5301208"/>
            <a:ext cx="1" cy="64807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B4FD2F9-3A44-4D48-96DE-EC64620E472E}"/>
              </a:ext>
            </a:extLst>
          </p:cNvPr>
          <p:cNvCxnSpPr>
            <a:cxnSpLocks/>
          </p:cNvCxnSpPr>
          <p:nvPr/>
        </p:nvCxnSpPr>
        <p:spPr>
          <a:xfrm>
            <a:off x="3203848" y="5301208"/>
            <a:ext cx="1548172" cy="11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Balloon pressure">
            <a:hlinkClick r:id="" action="ppaction://media"/>
            <a:extLst>
              <a:ext uri="{FF2B5EF4-FFF2-40B4-BE49-F238E27FC236}">
                <a16:creationId xmlns:a16="http://schemas.microsoft.com/office/drawing/2014/main" id="{D287D818-20A9-46DB-84FD-543F233022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71057" y="0"/>
            <a:ext cx="3857625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C57166-46F7-492C-8EC8-951457D5CEBF}"/>
              </a:ext>
            </a:extLst>
          </p:cNvPr>
          <p:cNvSpPr txBox="1"/>
          <p:nvPr/>
        </p:nvSpPr>
        <p:spPr>
          <a:xfrm>
            <a:off x="5062679" y="1635768"/>
            <a:ext cx="3856138" cy="135421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08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u="sng" dirty="0">
                <a:latin typeface="Comic Sans MS" panose="030F0702030302020204" pitchFamily="66" charset="0"/>
              </a:rPr>
              <a:t>Stretch</a:t>
            </a:r>
          </a:p>
          <a:p>
            <a:pPr>
              <a:defRPr/>
            </a:pPr>
            <a:r>
              <a:rPr lang="en-GB" sz="1600" dirty="0">
                <a:latin typeface="Comic Sans MS" panose="030F0702030302020204" pitchFamily="66" charset="0"/>
              </a:rPr>
              <a:t>1. 50,000 N/m</a:t>
            </a:r>
            <a:r>
              <a:rPr lang="en-GB" sz="1600" baseline="30000" dirty="0">
                <a:latin typeface="Comic Sans MS" panose="030F0702030302020204" pitchFamily="66" charset="0"/>
              </a:rPr>
              <a:t>2 </a:t>
            </a:r>
            <a:r>
              <a:rPr lang="en-GB" sz="1600" dirty="0">
                <a:latin typeface="Comic Sans MS" panose="030F0702030302020204" pitchFamily="66" charset="0"/>
              </a:rPr>
              <a:t>or 50 (1000’s of N/m</a:t>
            </a:r>
            <a:r>
              <a:rPr lang="en-GB" sz="1600" baseline="30000" dirty="0">
                <a:latin typeface="Comic Sans MS" panose="030F0702030302020204" pitchFamily="66" charset="0"/>
              </a:rPr>
              <a:t>2</a:t>
            </a:r>
            <a:r>
              <a:rPr lang="en-GB" sz="1600" dirty="0">
                <a:latin typeface="Comic Sans MS" panose="030F0702030302020204" pitchFamily="66" charset="0"/>
              </a:rPr>
              <a:t>)</a:t>
            </a:r>
          </a:p>
          <a:p>
            <a:pPr>
              <a:defRPr/>
            </a:pPr>
            <a:r>
              <a:rPr lang="en-GB" sz="1600" dirty="0">
                <a:latin typeface="Comic Sans MS" panose="030F0702030302020204" pitchFamily="66" charset="0"/>
              </a:rPr>
              <a:t>2. If the mountain below is Mount                               Everest, </a:t>
            </a:r>
            <a:r>
              <a:rPr lang="en-GB" sz="1600" b="1" dirty="0">
                <a:latin typeface="Comic Sans MS" panose="030F0702030302020204" pitchFamily="66" charset="0"/>
              </a:rPr>
              <a:t>roughly</a:t>
            </a:r>
            <a:r>
              <a:rPr lang="en-GB" sz="1600" dirty="0">
                <a:latin typeface="Comic Sans MS" panose="030F0702030302020204" pitchFamily="66" charset="0"/>
              </a:rPr>
              <a:t> how high is it?</a:t>
            </a:r>
          </a:p>
          <a:p>
            <a:pPr>
              <a:defRPr/>
            </a:pPr>
            <a:r>
              <a:rPr lang="en-GB" sz="1600" dirty="0">
                <a:latin typeface="Comic Sans MS" panose="030F0702030302020204" pitchFamily="66" charset="0"/>
              </a:rPr>
              <a:t>3. What starts at about 100km?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E0C9C5-DB4D-471B-BF0C-2AFBE3C27BAA}"/>
              </a:ext>
            </a:extLst>
          </p:cNvPr>
          <p:cNvSpPr txBox="1"/>
          <p:nvPr/>
        </p:nvSpPr>
        <p:spPr>
          <a:xfrm>
            <a:off x="5062679" y="1635768"/>
            <a:ext cx="3856138" cy="135421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08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u="sng" dirty="0">
                <a:latin typeface="Comic Sans MS" panose="030F0702030302020204" pitchFamily="66" charset="0"/>
              </a:rPr>
              <a:t>Stretch</a:t>
            </a:r>
          </a:p>
          <a:p>
            <a:pPr>
              <a:defRPr/>
            </a:pPr>
            <a:r>
              <a:rPr lang="en-GB" sz="1600" dirty="0">
                <a:latin typeface="Comic Sans MS" panose="030F0702030302020204" pitchFamily="66" charset="0"/>
              </a:rPr>
              <a:t>1. 50,000 N/m</a:t>
            </a:r>
            <a:r>
              <a:rPr lang="en-GB" sz="1600" baseline="30000" dirty="0">
                <a:latin typeface="Comic Sans MS" panose="030F0702030302020204" pitchFamily="66" charset="0"/>
              </a:rPr>
              <a:t>2 </a:t>
            </a:r>
            <a:r>
              <a:rPr lang="en-GB" sz="1600" dirty="0">
                <a:latin typeface="Comic Sans MS" panose="030F0702030302020204" pitchFamily="66" charset="0"/>
              </a:rPr>
              <a:t>or 50 (1000’s of N/m</a:t>
            </a:r>
            <a:r>
              <a:rPr lang="en-GB" sz="1600" baseline="30000" dirty="0">
                <a:latin typeface="Comic Sans MS" panose="030F0702030302020204" pitchFamily="66" charset="0"/>
              </a:rPr>
              <a:t>2</a:t>
            </a:r>
            <a:r>
              <a:rPr lang="en-GB" sz="1600" dirty="0">
                <a:latin typeface="Comic Sans MS" panose="030F0702030302020204" pitchFamily="66" charset="0"/>
              </a:rPr>
              <a:t>)</a:t>
            </a:r>
          </a:p>
          <a:p>
            <a:pPr>
              <a:defRPr/>
            </a:pPr>
            <a:r>
              <a:rPr lang="en-GB" sz="1600" dirty="0">
                <a:latin typeface="Comic Sans MS" panose="030F0702030302020204" pitchFamily="66" charset="0"/>
              </a:rPr>
              <a:t>2. </a:t>
            </a:r>
            <a:r>
              <a:rPr lang="en-GB" sz="1600" b="1" dirty="0">
                <a:latin typeface="Comic Sans MS" panose="030F0702030302020204" pitchFamily="66" charset="0"/>
              </a:rPr>
              <a:t>Roughly</a:t>
            </a:r>
            <a:r>
              <a:rPr lang="en-GB" sz="1600" dirty="0">
                <a:latin typeface="Comic Sans MS" panose="030F0702030302020204" pitchFamily="66" charset="0"/>
              </a:rPr>
              <a:t> 9000m (8848m exactly)</a:t>
            </a:r>
          </a:p>
          <a:p>
            <a:pPr>
              <a:defRPr/>
            </a:pPr>
            <a:endParaRPr lang="en-GB" sz="1600" dirty="0"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GB" sz="1600" dirty="0">
                <a:latin typeface="Comic Sans MS" panose="030F0702030302020204" pitchFamily="66" charset="0"/>
              </a:rPr>
              <a:t>3. What starts at about 100km?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691FB3-331D-451D-A541-CC66B6EDE228}"/>
              </a:ext>
            </a:extLst>
          </p:cNvPr>
          <p:cNvSpPr txBox="1"/>
          <p:nvPr/>
        </p:nvSpPr>
        <p:spPr>
          <a:xfrm>
            <a:off x="5062679" y="1636076"/>
            <a:ext cx="3856138" cy="13536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08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u="sng" dirty="0">
                <a:latin typeface="Comic Sans MS" panose="030F0702030302020204" pitchFamily="66" charset="0"/>
              </a:rPr>
              <a:t>Stretch</a:t>
            </a:r>
          </a:p>
          <a:p>
            <a:pPr>
              <a:defRPr/>
            </a:pPr>
            <a:r>
              <a:rPr lang="en-GB" sz="1600" dirty="0">
                <a:latin typeface="Comic Sans MS" panose="030F0702030302020204" pitchFamily="66" charset="0"/>
              </a:rPr>
              <a:t>1. 50,000 N/m</a:t>
            </a:r>
            <a:r>
              <a:rPr lang="en-GB" sz="1600" baseline="30000" dirty="0">
                <a:latin typeface="Comic Sans MS" panose="030F0702030302020204" pitchFamily="66" charset="0"/>
              </a:rPr>
              <a:t>2 </a:t>
            </a:r>
            <a:r>
              <a:rPr lang="en-GB" sz="1600" dirty="0">
                <a:latin typeface="Comic Sans MS" panose="030F0702030302020204" pitchFamily="66" charset="0"/>
              </a:rPr>
              <a:t>or 50 (1000’s of N/m</a:t>
            </a:r>
            <a:r>
              <a:rPr lang="en-GB" sz="1600" baseline="30000" dirty="0">
                <a:latin typeface="Comic Sans MS" panose="030F0702030302020204" pitchFamily="66" charset="0"/>
              </a:rPr>
              <a:t>2</a:t>
            </a:r>
            <a:r>
              <a:rPr lang="en-GB" sz="1600" dirty="0">
                <a:latin typeface="Comic Sans MS" panose="030F0702030302020204" pitchFamily="66" charset="0"/>
              </a:rPr>
              <a:t>)</a:t>
            </a:r>
          </a:p>
          <a:p>
            <a:pPr>
              <a:defRPr/>
            </a:pPr>
            <a:r>
              <a:rPr lang="en-GB" sz="1600" dirty="0">
                <a:latin typeface="Comic Sans MS" panose="030F0702030302020204" pitchFamily="66" charset="0"/>
              </a:rPr>
              <a:t>2. </a:t>
            </a:r>
            <a:r>
              <a:rPr lang="en-GB" sz="1600" b="1" dirty="0">
                <a:latin typeface="Comic Sans MS" panose="030F0702030302020204" pitchFamily="66" charset="0"/>
              </a:rPr>
              <a:t>Roughly</a:t>
            </a:r>
            <a:r>
              <a:rPr lang="en-GB" sz="1600" dirty="0">
                <a:latin typeface="Comic Sans MS" panose="030F0702030302020204" pitchFamily="66" charset="0"/>
              </a:rPr>
              <a:t> 9000m (8848m exactly)</a:t>
            </a:r>
          </a:p>
          <a:p>
            <a:pPr>
              <a:defRPr/>
            </a:pPr>
            <a:endParaRPr lang="en-GB" sz="1600" dirty="0"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GB" sz="1600" dirty="0">
                <a:latin typeface="Comic Sans MS" panose="030F0702030302020204" pitchFamily="66" charset="0"/>
              </a:rPr>
              <a:t>3. Outer space (no atmosphere)</a:t>
            </a:r>
          </a:p>
          <a:p>
            <a:pPr>
              <a:defRPr/>
            </a:pPr>
            <a:endParaRPr lang="en-GB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2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8" grpId="0" animBg="1"/>
      <p:bldP spid="14" grpId="0" animBg="1"/>
      <p:bldP spid="11" grpId="0"/>
      <p:bldP spid="29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5E723D2-1B76-40A2-803B-8BBF4AA9D5A5}"/>
              </a:ext>
            </a:extLst>
          </p:cNvPr>
          <p:cNvSpPr txBox="1"/>
          <p:nvPr/>
        </p:nvSpPr>
        <p:spPr>
          <a:xfrm>
            <a:off x="391319" y="124172"/>
            <a:ext cx="8361363" cy="65556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080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400" u="sng" dirty="0">
                <a:latin typeface="Comic Sans MS" panose="030F0702030302020204" pitchFamily="66" charset="0"/>
              </a:rPr>
              <a:t>SUMMARY</a:t>
            </a:r>
            <a:endParaRPr lang="en-GB" sz="2400" dirty="0">
              <a:latin typeface="Comic Sans MS" panose="030F0702030302020204" pitchFamily="66" charset="0"/>
            </a:endParaRPr>
          </a:p>
          <a:p>
            <a:pPr marL="342900" indent="-324000">
              <a:buSzPct val="110000"/>
              <a:buFont typeface="Arial" panose="020B0604020202020204" pitchFamily="34" charset="0"/>
              <a:buChar char="•"/>
              <a:defRPr/>
            </a:pPr>
            <a:endParaRPr lang="en-GB" sz="1000" dirty="0">
              <a:latin typeface="Comic Sans MS" panose="030F0702030302020204" pitchFamily="66" charset="0"/>
            </a:endParaRPr>
          </a:p>
          <a:p>
            <a:pPr marL="342900" indent="-324000">
              <a:buSzPct val="110000"/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Comic Sans MS" panose="030F0702030302020204" pitchFamily="66" charset="0"/>
              </a:rPr>
              <a:t>Atmospheric pressure is due to the large weight of air above us.</a:t>
            </a:r>
          </a:p>
          <a:p>
            <a:pPr marL="342900" indent="-324000">
              <a:buSzPct val="110000"/>
              <a:buFont typeface="Arial" panose="020B0604020202020204" pitchFamily="34" charset="0"/>
              <a:buChar char="•"/>
              <a:defRPr/>
            </a:pPr>
            <a:endParaRPr lang="en-GB" sz="1000" dirty="0">
              <a:latin typeface="Comic Sans MS" panose="030F0702030302020204" pitchFamily="66" charset="0"/>
            </a:endParaRPr>
          </a:p>
          <a:p>
            <a:pPr marL="342900" indent="-324000">
              <a:buSzPct val="110000"/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Comic Sans MS" panose="030F0702030302020204" pitchFamily="66" charset="0"/>
              </a:rPr>
              <a:t>The weight of a 10 mile high column of air, 1m</a:t>
            </a:r>
            <a:r>
              <a:rPr lang="en-GB" sz="2400" baseline="30000" dirty="0">
                <a:latin typeface="Comic Sans MS" panose="030F0702030302020204" pitchFamily="66" charset="0"/>
              </a:rPr>
              <a:t>2 </a:t>
            </a:r>
            <a:r>
              <a:rPr lang="en-GB" sz="2400" dirty="0">
                <a:latin typeface="Comic Sans MS" panose="030F0702030302020204" pitchFamily="66" charset="0"/>
              </a:rPr>
              <a:t>in area is 100,000N. This means air pressure on the ground is 100,000N/m</a:t>
            </a:r>
            <a:r>
              <a:rPr lang="en-GB" sz="2400" baseline="30000" dirty="0">
                <a:latin typeface="Comic Sans MS" panose="030F0702030302020204" pitchFamily="66" charset="0"/>
              </a:rPr>
              <a:t>2</a:t>
            </a:r>
            <a:r>
              <a:rPr lang="en-GB" sz="2400" dirty="0">
                <a:latin typeface="Comic Sans MS" panose="030F0702030302020204" pitchFamily="66" charset="0"/>
              </a:rPr>
              <a:t>.</a:t>
            </a:r>
          </a:p>
          <a:p>
            <a:pPr marL="18900">
              <a:buSzPct val="110000"/>
              <a:defRPr/>
            </a:pPr>
            <a:endParaRPr lang="en-GB" sz="1000" dirty="0">
              <a:latin typeface="Comic Sans MS" panose="030F0702030302020204" pitchFamily="66" charset="0"/>
            </a:endParaRPr>
          </a:p>
          <a:p>
            <a:pPr marL="342900" indent="-324000">
              <a:buSzPct val="110000"/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Comic Sans MS" panose="030F0702030302020204" pitchFamily="66" charset="0"/>
              </a:rPr>
              <a:t>Atmospheric pressure decreases with height as there is less weight of air above us. The air is thinner.</a:t>
            </a:r>
          </a:p>
          <a:p>
            <a:pPr marL="18900">
              <a:buSzPct val="110000"/>
              <a:defRPr/>
            </a:pPr>
            <a:endParaRPr lang="en-GB" sz="1000" dirty="0">
              <a:latin typeface="Comic Sans MS" panose="030F0702030302020204" pitchFamily="66" charset="0"/>
            </a:endParaRPr>
          </a:p>
          <a:p>
            <a:pPr marL="342900" indent="-324000">
              <a:buSzPct val="110000"/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Comic Sans MS" panose="030F0702030302020204" pitchFamily="66" charset="0"/>
              </a:rPr>
              <a:t>The large forces exerted by atmospheric pressure can be demonstrated with the collapsing can experiment and the Magdeburg hemispheres.</a:t>
            </a:r>
          </a:p>
          <a:p>
            <a:pPr marL="18900">
              <a:buSzPct val="110000"/>
              <a:defRPr/>
            </a:pPr>
            <a:r>
              <a:rPr lang="en-GB" sz="1000" dirty="0">
                <a:latin typeface="Comic Sans MS" panose="030F0702030302020204" pitchFamily="66" charset="0"/>
              </a:rPr>
              <a:t> </a:t>
            </a:r>
          </a:p>
          <a:p>
            <a:pPr marL="342900" indent="-324000">
              <a:buSzPct val="110000"/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Comic Sans MS" panose="030F0702030302020204" pitchFamily="66" charset="0"/>
              </a:rPr>
              <a:t>16 horses couldn’t separate the hemispheres because of the huge force from the weight of air pushing them together.</a:t>
            </a:r>
          </a:p>
          <a:p>
            <a:pPr marL="18900">
              <a:buSzPct val="110000"/>
              <a:defRPr/>
            </a:pPr>
            <a:endParaRPr lang="en-GB" sz="1000" b="1" dirty="0">
              <a:latin typeface="Comic Sans MS" panose="030F0702030302020204" pitchFamily="66" charset="0"/>
            </a:endParaRPr>
          </a:p>
          <a:p>
            <a:pPr>
              <a:buSzPct val="110000"/>
              <a:defRPr/>
            </a:pPr>
            <a:endParaRPr lang="en-GB" sz="1000" dirty="0">
              <a:latin typeface="Comic Sans MS" panose="030F0702030302020204" pitchFamily="66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F2665D-AF79-4AB4-96C3-4D43143EE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76256" y="6683028"/>
            <a:ext cx="2895600" cy="280119"/>
          </a:xfrm>
        </p:spPr>
        <p:txBody>
          <a:bodyPr/>
          <a:lstStyle/>
          <a:p>
            <a:r>
              <a:rPr lang="en-GB" sz="800" dirty="0">
                <a:solidFill>
                  <a:schemeClr val="bg1">
                    <a:lumMod val="85000"/>
                  </a:schemeClr>
                </a:solidFill>
              </a:rPr>
              <a:t>nextpagescience ©</a:t>
            </a:r>
          </a:p>
        </p:txBody>
      </p:sp>
    </p:spTree>
    <p:extLst>
      <p:ext uri="{BB962C8B-B14F-4D97-AF65-F5344CB8AC3E}">
        <p14:creationId xmlns:p14="http://schemas.microsoft.com/office/powerpoint/2010/main" val="2700102017"/>
      </p:ext>
    </p:extLst>
  </p:cSld>
  <p:clrMapOvr>
    <a:masterClrMapping/>
  </p:clrMapOvr>
</p:sld>
</file>

<file path=ppt/theme/theme1.xml><?xml version="1.0" encoding="utf-8"?>
<a:theme xmlns:a="http://schemas.openxmlformats.org/drawingml/2006/main" name="Lab safety &amp; apparatus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6392</TotalTime>
  <Words>278</Words>
  <Application>Microsoft Office PowerPoint</Application>
  <PresentationFormat>On-screen Show (4:3)</PresentationFormat>
  <Paragraphs>37</Paragraphs>
  <Slides>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Comic Sans MS</vt:lpstr>
      <vt:lpstr>OpenDyslexic</vt:lpstr>
      <vt:lpstr>Lab safety &amp; apparatus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Digestion</dc:title>
  <dc:creator>Simon Cox</dc:creator>
  <cp:lastModifiedBy>Amanda Sharp</cp:lastModifiedBy>
  <cp:revision>505</cp:revision>
  <cp:lastPrinted>2016-09-29T14:32:46Z</cp:lastPrinted>
  <dcterms:created xsi:type="dcterms:W3CDTF">2014-09-06T19:55:35Z</dcterms:created>
  <dcterms:modified xsi:type="dcterms:W3CDTF">2021-04-15T15:16:04Z</dcterms:modified>
</cp:coreProperties>
</file>