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356" r:id="rId2"/>
    <p:sldId id="36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AVGJ+GQdJJi6+c+sR7bQZw==" hashData="iuwYpHsA6XnR4ooNzOng1APmCIcBmQnw8+U7VBw2IPlRyPpDge4uhKe3VzF8nJwvBNPah9kjkbD8haemgjnIoA=="/>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Sharp" initials="AS" lastIdx="1" clrIdx="0">
    <p:extLst>
      <p:ext uri="{19B8F6BF-5375-455C-9EA6-DF929625EA0E}">
        <p15:presenceInfo xmlns:p15="http://schemas.microsoft.com/office/powerpoint/2012/main" userId="7a612f8827154d0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F79F"/>
    <a:srgbClr val="E3559F"/>
    <a:srgbClr val="F1A1E7"/>
    <a:srgbClr val="F4E1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15" autoAdjust="0"/>
    <p:restoredTop sz="90353" autoAdjust="0"/>
  </p:normalViewPr>
  <p:slideViewPr>
    <p:cSldViewPr>
      <p:cViewPr varScale="1">
        <p:scale>
          <a:sx n="65" d="100"/>
          <a:sy n="65" d="100"/>
        </p:scale>
        <p:origin x="163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129211-22DE-4B58-B8E4-CD4AF08424FD}" type="datetimeFigureOut">
              <a:rPr lang="en-GB" smtClean="0"/>
              <a:t>27/03/2021</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CC0B10-1D6E-4ED7-9A19-E964CF7F1059}" type="slidenum">
              <a:rPr lang="en-GB" smtClean="0"/>
              <a:t>‹#›</a:t>
            </a:fld>
            <a:endParaRPr lang="en-GB" dirty="0"/>
          </a:p>
        </p:txBody>
      </p:sp>
    </p:spTree>
    <p:extLst>
      <p:ext uri="{BB962C8B-B14F-4D97-AF65-F5344CB8AC3E}">
        <p14:creationId xmlns:p14="http://schemas.microsoft.com/office/powerpoint/2010/main" val="3888977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dirty="0"/>
              <a:t>Questions appears in slide show.</a:t>
            </a:r>
          </a:p>
          <a:p>
            <a:endParaRPr lang="en-GB" dirty="0"/>
          </a:p>
        </p:txBody>
      </p:sp>
      <p:sp>
        <p:nvSpPr>
          <p:cNvPr id="4" name="Slide Number Placeholder 3"/>
          <p:cNvSpPr>
            <a:spLocks noGrp="1"/>
          </p:cNvSpPr>
          <p:nvPr>
            <p:ph type="sldNum" sz="quarter" idx="5"/>
          </p:nvPr>
        </p:nvSpPr>
        <p:spPr/>
        <p:txBody>
          <a:bodyPr/>
          <a:lstStyle/>
          <a:p>
            <a:fld id="{30CC0B10-1D6E-4ED7-9A19-E964CF7F1059}" type="slidenum">
              <a:rPr lang="en-GB" smtClean="0"/>
              <a:t>1</a:t>
            </a:fld>
            <a:endParaRPr lang="en-GB" dirty="0"/>
          </a:p>
        </p:txBody>
      </p:sp>
    </p:spTree>
    <p:extLst>
      <p:ext uri="{BB962C8B-B14F-4D97-AF65-F5344CB8AC3E}">
        <p14:creationId xmlns:p14="http://schemas.microsoft.com/office/powerpoint/2010/main" val="3999657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CC0B10-1D6E-4ED7-9A19-E964CF7F1059}" type="slidenum">
              <a:rPr lang="en-GB" smtClean="0"/>
              <a:t>2</a:t>
            </a:fld>
            <a:endParaRPr lang="en-GB" dirty="0"/>
          </a:p>
        </p:txBody>
      </p:sp>
    </p:spTree>
    <p:extLst>
      <p:ext uri="{BB962C8B-B14F-4D97-AF65-F5344CB8AC3E}">
        <p14:creationId xmlns:p14="http://schemas.microsoft.com/office/powerpoint/2010/main" val="2188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fld id="{F67EAD8C-579F-4197-9295-2977F6A25BB9}" type="datetime1">
              <a:rPr lang="en-GB" smtClean="0">
                <a:solidFill>
                  <a:srgbClr val="000000"/>
                </a:solidFill>
              </a:rPr>
              <a:t>27/03/2021</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3979412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5D0A5F54-BC7C-4F8C-8687-49442D5DAA48}" type="datetime1">
              <a:rPr lang="en-GB" smtClean="0">
                <a:solidFill>
                  <a:srgbClr val="000000"/>
                </a:solidFill>
              </a:rPr>
              <a:t>27/03/2021</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149882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3FABEB11-3519-4ECA-BFE3-EF0B404FD0F6}" type="datetime1">
              <a:rPr lang="en-GB" smtClean="0">
                <a:solidFill>
                  <a:srgbClr val="000000"/>
                </a:solidFill>
              </a:rPr>
              <a:t>27/03/2021</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3557770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14240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89DF58BD-B30C-49BD-B9DA-614B50A75B76}" type="datetime1">
              <a:rPr lang="en-GB" smtClean="0">
                <a:solidFill>
                  <a:srgbClr val="000000"/>
                </a:solidFill>
              </a:rPr>
              <a:t>27/03/2021</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282701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6FEBE91C-797C-413E-8889-61DA4147311B}" type="datetime1">
              <a:rPr lang="en-GB" smtClean="0">
                <a:solidFill>
                  <a:srgbClr val="000000"/>
                </a:solidFill>
              </a:rPr>
              <a:t>27/03/2021</a:t>
            </a:fld>
            <a:endParaRPr lang="en-GB"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2591731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fld id="{4BE8FF77-F639-45AA-93C7-41B950F8397A}" type="datetime1">
              <a:rPr lang="en-GB" smtClean="0">
                <a:solidFill>
                  <a:srgbClr val="000000"/>
                </a:solidFill>
              </a:rPr>
              <a:t>27/03/2021</a:t>
            </a:fld>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7"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16542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fld id="{9CF38EA1-6721-4E78-B7BA-10BADB412373}" type="datetime1">
              <a:rPr lang="en-GB" smtClean="0">
                <a:solidFill>
                  <a:srgbClr val="000000"/>
                </a:solidFill>
              </a:rPr>
              <a:t>27/03/2021</a:t>
            </a:fld>
            <a:endParaRPr lang="en-GB"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9"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073953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fld id="{74ECF0CB-B6A6-4AC2-9E34-43F826B7845D}" type="datetime1">
              <a:rPr lang="en-GB" smtClean="0">
                <a:solidFill>
                  <a:srgbClr val="000000"/>
                </a:solidFill>
              </a:rPr>
              <a:t>27/03/2021</a:t>
            </a:fld>
            <a:endParaRPr lang="en-GB"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5"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158276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8F67CC1D-B1AA-45F5-9699-489F89337A7B}" type="datetime1">
              <a:rPr lang="en-GB" smtClean="0">
                <a:solidFill>
                  <a:srgbClr val="000000"/>
                </a:solidFill>
              </a:rPr>
              <a:t>27/03/2021</a:t>
            </a:fld>
            <a:endParaRPr lang="en-GB"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4"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595197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318B35D-4F6F-47EC-8FCC-E7406E831836}" type="datetime1">
              <a:rPr lang="en-GB" smtClean="0">
                <a:solidFill>
                  <a:srgbClr val="000000"/>
                </a:solidFill>
              </a:rPr>
              <a:t>27/03/2021</a:t>
            </a:fld>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7"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728244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4741E714-B110-45C7-ACCB-6202886E7BE3}" type="datetime1">
              <a:rPr lang="en-GB" smtClean="0">
                <a:solidFill>
                  <a:srgbClr val="000000"/>
                </a:solidFill>
              </a:rPr>
              <a:t>27/03/2021</a:t>
            </a:fld>
            <a:endParaRPr lang="en-GB"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7"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2016345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58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defRPr>
            </a:lvl1pPr>
          </a:lstStyle>
          <a:p>
            <a:fld id="{1AC82CC8-390A-4C47-8A0B-039213F7A8B2}" type="datetime1">
              <a:rPr lang="en-GB" smtClean="0">
                <a:solidFill>
                  <a:srgbClr val="000000"/>
                </a:solidFill>
              </a:rPr>
              <a:t>27/03/2021</a:t>
            </a:fld>
            <a:endParaRPr lang="en-GB"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n-ea"/>
              </a:defRPr>
            </a:lvl1pPr>
          </a:lstStyle>
          <a:p>
            <a:r>
              <a:rPr lang="en-GB" dirty="0">
                <a:solidFill>
                  <a:srgbClr val="000000"/>
                </a:solidFill>
              </a:rPr>
              <a:t>© B+W Pubs</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95E0B86E-4CDE-4C30-9A58-9B673129841B}" type="slidenum">
              <a:rPr lang="en-GB" smtClean="0">
                <a:solidFill>
                  <a:srgbClr val="000000"/>
                </a:solidFill>
                <a:latin typeface="Arial"/>
              </a:rPr>
              <a:pPr/>
              <a:t>‹#›</a:t>
            </a:fld>
            <a:endParaRPr lang="en-GB" dirty="0">
              <a:solidFill>
                <a:srgbClr val="000000"/>
              </a:solidFill>
              <a:latin typeface="Arial"/>
            </a:endParaRPr>
          </a:p>
        </p:txBody>
      </p:sp>
    </p:spTree>
    <p:extLst>
      <p:ext uri="{BB962C8B-B14F-4D97-AF65-F5344CB8AC3E}">
        <p14:creationId xmlns:p14="http://schemas.microsoft.com/office/powerpoint/2010/main" val="162740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ctr" rtl="0" eaLnBrk="1" fontAlgn="base" hangingPunct="1">
        <a:spcBef>
          <a:spcPct val="0"/>
        </a:spcBef>
        <a:spcAft>
          <a:spcPct val="0"/>
        </a:spcAft>
        <a:defRPr sz="4400">
          <a:solidFill>
            <a:schemeClr val="tx2"/>
          </a:solidFill>
          <a:latin typeface="OpenDyslexic" panose="00000500000000000000" pitchFamily="50" charset="0"/>
          <a:ea typeface="ＭＳ Ｐゴシック" charset="0"/>
          <a:cs typeface="+mj-cs"/>
        </a:defRPr>
      </a:lvl1pPr>
      <a:lvl2pPr algn="ctr" rtl="0" eaLnBrk="1" fontAlgn="base" hangingPunct="1">
        <a:spcBef>
          <a:spcPct val="0"/>
        </a:spcBef>
        <a:spcAft>
          <a:spcPct val="0"/>
        </a:spcAft>
        <a:defRPr sz="4400">
          <a:solidFill>
            <a:schemeClr val="tx2"/>
          </a:solidFill>
          <a:latin typeface="OpenDyslexic" charset="0"/>
          <a:ea typeface="ＭＳ Ｐゴシック" charset="0"/>
        </a:defRPr>
      </a:lvl2pPr>
      <a:lvl3pPr algn="ctr" rtl="0" eaLnBrk="1" fontAlgn="base" hangingPunct="1">
        <a:spcBef>
          <a:spcPct val="0"/>
        </a:spcBef>
        <a:spcAft>
          <a:spcPct val="0"/>
        </a:spcAft>
        <a:defRPr sz="4400">
          <a:solidFill>
            <a:schemeClr val="tx2"/>
          </a:solidFill>
          <a:latin typeface="OpenDyslexic" charset="0"/>
          <a:ea typeface="ＭＳ Ｐゴシック" charset="0"/>
        </a:defRPr>
      </a:lvl3pPr>
      <a:lvl4pPr algn="ctr" rtl="0" eaLnBrk="1" fontAlgn="base" hangingPunct="1">
        <a:spcBef>
          <a:spcPct val="0"/>
        </a:spcBef>
        <a:spcAft>
          <a:spcPct val="0"/>
        </a:spcAft>
        <a:defRPr sz="4400">
          <a:solidFill>
            <a:schemeClr val="tx2"/>
          </a:solidFill>
          <a:latin typeface="OpenDyslexic" charset="0"/>
          <a:ea typeface="ＭＳ Ｐゴシック" charset="0"/>
        </a:defRPr>
      </a:lvl4pPr>
      <a:lvl5pPr algn="ctr" rtl="0" eaLnBrk="1" fontAlgn="base" hangingPunct="1">
        <a:spcBef>
          <a:spcPct val="0"/>
        </a:spcBef>
        <a:spcAft>
          <a:spcPct val="0"/>
        </a:spcAft>
        <a:defRPr sz="4400">
          <a:solidFill>
            <a:schemeClr val="tx2"/>
          </a:solidFill>
          <a:latin typeface="OpenDyslexic" charset="0"/>
          <a:ea typeface="ＭＳ Ｐゴシック"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OpenDyslexic" panose="00000500000000000000" pitchFamily="50" charset="0"/>
          <a:ea typeface="ＭＳ Ｐゴシック" charset="0"/>
          <a:cs typeface="+mn-cs"/>
        </a:defRPr>
      </a:lvl1pPr>
      <a:lvl2pPr marL="742950" indent="-285750" algn="l" rtl="0" eaLnBrk="1" fontAlgn="base" hangingPunct="1">
        <a:spcBef>
          <a:spcPct val="20000"/>
        </a:spcBef>
        <a:spcAft>
          <a:spcPct val="0"/>
        </a:spcAft>
        <a:buChar char="–"/>
        <a:defRPr sz="2800">
          <a:solidFill>
            <a:schemeClr val="tx1"/>
          </a:solidFill>
          <a:latin typeface="OpenDyslexic" panose="00000500000000000000" pitchFamily="50" charset="0"/>
          <a:ea typeface="ＭＳ Ｐゴシック" charset="0"/>
        </a:defRPr>
      </a:lvl2pPr>
      <a:lvl3pPr marL="1143000" indent="-228600" algn="l" rtl="0" eaLnBrk="1" fontAlgn="base" hangingPunct="1">
        <a:spcBef>
          <a:spcPct val="20000"/>
        </a:spcBef>
        <a:spcAft>
          <a:spcPct val="0"/>
        </a:spcAft>
        <a:buChar char="•"/>
        <a:defRPr sz="2400">
          <a:solidFill>
            <a:schemeClr val="tx1"/>
          </a:solidFill>
          <a:latin typeface="OpenDyslexic" panose="00000500000000000000" pitchFamily="50" charset="0"/>
          <a:ea typeface="ＭＳ Ｐゴシック" charset="0"/>
        </a:defRPr>
      </a:lvl3pPr>
      <a:lvl4pPr marL="1600200" indent="-228600" algn="l" rtl="0" eaLnBrk="1" fontAlgn="base" hangingPunct="1">
        <a:spcBef>
          <a:spcPct val="20000"/>
        </a:spcBef>
        <a:spcAft>
          <a:spcPct val="0"/>
        </a:spcAft>
        <a:buChar char="–"/>
        <a:defRPr sz="2000">
          <a:solidFill>
            <a:schemeClr val="tx1"/>
          </a:solidFill>
          <a:latin typeface="OpenDyslexic" panose="00000500000000000000" pitchFamily="50" charset="0"/>
          <a:ea typeface="ＭＳ Ｐゴシック" charset="0"/>
        </a:defRPr>
      </a:lvl4pPr>
      <a:lvl5pPr marL="2057400" indent="-228600" algn="l" rtl="0" eaLnBrk="1" fontAlgn="base" hangingPunct="1">
        <a:spcBef>
          <a:spcPct val="20000"/>
        </a:spcBef>
        <a:spcAft>
          <a:spcPct val="0"/>
        </a:spcAft>
        <a:buChar char="»"/>
        <a:defRPr sz="2000">
          <a:solidFill>
            <a:schemeClr val="tx1"/>
          </a:solidFill>
          <a:latin typeface="OpenDyslexic" panose="00000500000000000000" pitchFamily="50" charset="0"/>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606C698-7604-4C21-B97C-9E2C305F5A75}"/>
              </a:ext>
            </a:extLst>
          </p:cNvPr>
          <p:cNvSpPr txBox="1"/>
          <p:nvPr/>
        </p:nvSpPr>
        <p:spPr>
          <a:xfrm>
            <a:off x="251520" y="980728"/>
            <a:ext cx="8640960" cy="1200329"/>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wrap="square" rtlCol="0">
            <a:spAutoFit/>
          </a:bodyPr>
          <a:lstStyle/>
          <a:p>
            <a:r>
              <a:rPr lang="en-GB" b="1" dirty="0">
                <a:latin typeface="Comic Sans MS" panose="030F0702030302020204" pitchFamily="66" charset="0"/>
              </a:rPr>
              <a:t>DO IT NOW</a:t>
            </a:r>
            <a:r>
              <a:rPr lang="en-GB" dirty="0">
                <a:latin typeface="Comic Sans MS" panose="030F0702030302020204" pitchFamily="66" charset="0"/>
              </a:rPr>
              <a:t>; Just like gravitational fields (gravity) exerts forces on things with mass, electric fields exert forces on things with charge. Say which way the charges move (up, down, left, right) in the electric fields below.</a:t>
            </a:r>
            <a:r>
              <a:rPr lang="en-GB" b="1" dirty="0">
                <a:latin typeface="Comic Sans MS" panose="030F0702030302020204" pitchFamily="66" charset="0"/>
              </a:rPr>
              <a:t>  Remember + and + repel (so do – and -) and + and – attract.</a:t>
            </a:r>
            <a:endParaRPr lang="en-GB" sz="1600" b="1" dirty="0">
              <a:latin typeface="Comic Sans MS" panose="030F0702030302020204" pitchFamily="66" charset="0"/>
            </a:endParaRPr>
          </a:p>
        </p:txBody>
      </p:sp>
      <p:sp>
        <p:nvSpPr>
          <p:cNvPr id="14" name="TextBox 13">
            <a:extLst>
              <a:ext uri="{FF2B5EF4-FFF2-40B4-BE49-F238E27FC236}">
                <a16:creationId xmlns:a16="http://schemas.microsoft.com/office/drawing/2014/main" id="{45E723D2-1B76-40A2-803B-8BBF4AA9D5A5}"/>
              </a:ext>
            </a:extLst>
          </p:cNvPr>
          <p:cNvSpPr txBox="1"/>
          <p:nvPr/>
        </p:nvSpPr>
        <p:spPr>
          <a:xfrm>
            <a:off x="391318" y="116632"/>
            <a:ext cx="8361363"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50800">
            <a:solidFill>
              <a:schemeClr val="accent1"/>
            </a:solidFill>
          </a:ln>
        </p:spPr>
        <p:txBody>
          <a:bodyPr>
            <a:spAutoFit/>
          </a:bodyPr>
          <a:lstStyle/>
          <a:p>
            <a:pPr>
              <a:defRPr/>
            </a:pPr>
            <a:r>
              <a:rPr lang="en-GB" sz="2400" dirty="0">
                <a:latin typeface="Comic Sans MS" panose="030F0702030302020204" pitchFamily="66" charset="0"/>
              </a:rPr>
              <a:t>Write down the date and today’s title</a:t>
            </a:r>
          </a:p>
          <a:p>
            <a:pPr>
              <a:defRPr/>
            </a:pPr>
            <a:r>
              <a:rPr lang="en-GB" sz="2400" b="1" dirty="0">
                <a:latin typeface="Comic Sans MS" panose="030F0702030302020204" pitchFamily="66" charset="0"/>
              </a:rPr>
              <a:t>ELECTRIC FIELDS</a:t>
            </a:r>
          </a:p>
        </p:txBody>
      </p:sp>
      <p:sp>
        <p:nvSpPr>
          <p:cNvPr id="11" name="Footer Placeholder 1">
            <a:extLst>
              <a:ext uri="{FF2B5EF4-FFF2-40B4-BE49-F238E27FC236}">
                <a16:creationId xmlns:a16="http://schemas.microsoft.com/office/drawing/2014/main" id="{5F4F5C75-4E2C-4583-8D34-63EBE068CD07}"/>
              </a:ext>
            </a:extLst>
          </p:cNvPr>
          <p:cNvSpPr>
            <a:spLocks noGrp="1"/>
          </p:cNvSpPr>
          <p:nvPr>
            <p:ph type="ftr" sz="quarter" idx="11"/>
          </p:nvPr>
        </p:nvSpPr>
        <p:spPr>
          <a:xfrm>
            <a:off x="7092280" y="6601308"/>
            <a:ext cx="2895600" cy="280119"/>
          </a:xfrm>
        </p:spPr>
        <p:txBody>
          <a:bodyPr/>
          <a:lstStyle/>
          <a:p>
            <a:r>
              <a:rPr lang="en-GB" sz="800" dirty="0">
                <a:solidFill>
                  <a:schemeClr val="bg1">
                    <a:lumMod val="85000"/>
                  </a:schemeClr>
                </a:solidFill>
              </a:rPr>
              <a:t>nextpagescience ©</a:t>
            </a:r>
          </a:p>
        </p:txBody>
      </p:sp>
      <p:sp>
        <p:nvSpPr>
          <p:cNvPr id="10" name="TextBox 9">
            <a:extLst>
              <a:ext uri="{FF2B5EF4-FFF2-40B4-BE49-F238E27FC236}">
                <a16:creationId xmlns:a16="http://schemas.microsoft.com/office/drawing/2014/main" id="{67F4D8F8-A861-4558-8258-D3A6C98B1183}"/>
              </a:ext>
            </a:extLst>
          </p:cNvPr>
          <p:cNvSpPr txBox="1"/>
          <p:nvPr/>
        </p:nvSpPr>
        <p:spPr>
          <a:xfrm>
            <a:off x="179512" y="5520134"/>
            <a:ext cx="8752681" cy="107721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50800">
            <a:solidFill>
              <a:schemeClr val="accent1"/>
            </a:solidFill>
          </a:ln>
        </p:spPr>
        <p:txBody>
          <a:bodyPr wrap="square">
            <a:spAutoFit/>
          </a:bodyPr>
          <a:lstStyle/>
          <a:p>
            <a:pPr algn="ctr">
              <a:defRPr/>
            </a:pPr>
            <a:r>
              <a:rPr lang="en-GB" sz="2400" b="1" u="sng" dirty="0">
                <a:latin typeface="Comic Sans MS" panose="030F0702030302020204" pitchFamily="66" charset="0"/>
              </a:rPr>
              <a:t>Stretch</a:t>
            </a:r>
            <a:endParaRPr lang="en-GB" sz="2000" b="1" u="sng" dirty="0">
              <a:latin typeface="Comic Sans MS" panose="030F0702030302020204" pitchFamily="66" charset="0"/>
            </a:endParaRPr>
          </a:p>
          <a:p>
            <a:pPr>
              <a:defRPr/>
            </a:pPr>
            <a:r>
              <a:rPr lang="en-GB" sz="2000" dirty="0">
                <a:latin typeface="Comic Sans MS" panose="030F0702030302020204" pitchFamily="66" charset="0"/>
              </a:rPr>
              <a:t>Electric fields can be strong enough to make electric sparks (electricity flowing through the air). When do we experience this?</a:t>
            </a:r>
            <a:endParaRPr lang="en-GB" sz="2400" dirty="0">
              <a:latin typeface="Comic Sans MS" panose="030F0702030302020204" pitchFamily="66" charset="0"/>
            </a:endParaRPr>
          </a:p>
        </p:txBody>
      </p:sp>
      <p:pic>
        <p:nvPicPr>
          <p:cNvPr id="5" name="Picture 4" descr="Diagram, box and whisker chart&#10;&#10;Description automatically generated">
            <a:extLst>
              <a:ext uri="{FF2B5EF4-FFF2-40B4-BE49-F238E27FC236}">
                <a16:creationId xmlns:a16="http://schemas.microsoft.com/office/drawing/2014/main" id="{208A6D4E-6C66-4F9B-B7E4-01EBD5D7D9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75656" y="2250633"/>
            <a:ext cx="5468390" cy="3219670"/>
          </a:xfrm>
          <a:prstGeom prst="rect">
            <a:avLst/>
          </a:prstGeom>
        </p:spPr>
      </p:pic>
      <p:pic>
        <p:nvPicPr>
          <p:cNvPr id="3" name="Picture 2" descr="Diagram&#10;&#10;Description automatically generated">
            <a:extLst>
              <a:ext uri="{FF2B5EF4-FFF2-40B4-BE49-F238E27FC236}">
                <a16:creationId xmlns:a16="http://schemas.microsoft.com/office/drawing/2014/main" id="{60106E45-9A49-4149-88CA-E5C8CD9B667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75656" y="2250633"/>
            <a:ext cx="5466233" cy="3218400"/>
          </a:xfrm>
          <a:prstGeom prst="rect">
            <a:avLst/>
          </a:prstGeom>
        </p:spPr>
      </p:pic>
      <p:sp>
        <p:nvSpPr>
          <p:cNvPr id="9" name="TextBox 8">
            <a:extLst>
              <a:ext uri="{FF2B5EF4-FFF2-40B4-BE49-F238E27FC236}">
                <a16:creationId xmlns:a16="http://schemas.microsoft.com/office/drawing/2014/main" id="{33941E7F-E6C2-487B-8ACB-9A27067639DA}"/>
              </a:ext>
            </a:extLst>
          </p:cNvPr>
          <p:cNvSpPr txBox="1"/>
          <p:nvPr/>
        </p:nvSpPr>
        <p:spPr>
          <a:xfrm>
            <a:off x="-2628800" y="2816989"/>
            <a:ext cx="2232248" cy="92333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8100">
            <a:solidFill>
              <a:schemeClr val="tx1"/>
            </a:solidFill>
          </a:ln>
        </p:spPr>
        <p:txBody>
          <a:bodyPr wrap="square" rtlCol="0">
            <a:spAutoFit/>
          </a:bodyPr>
          <a:lstStyle/>
          <a:p>
            <a:pPr algn="ctr"/>
            <a:r>
              <a:rPr lang="en-GB" dirty="0">
                <a:latin typeface="Comic Sans MS" panose="030F0702030302020204" pitchFamily="66" charset="0"/>
              </a:rPr>
              <a:t>Use zoom function.</a:t>
            </a:r>
          </a:p>
          <a:p>
            <a:pPr algn="ctr"/>
            <a:r>
              <a:rPr lang="en-GB" dirty="0">
                <a:latin typeface="Comic Sans MS" panose="030F0702030302020204" pitchFamily="66" charset="0"/>
              </a:rPr>
              <a:t>Sequence on click</a:t>
            </a:r>
          </a:p>
          <a:p>
            <a:pPr algn="ctr"/>
            <a:r>
              <a:rPr lang="en-GB" dirty="0">
                <a:latin typeface="Comic Sans MS" panose="030F0702030302020204" pitchFamily="66" charset="0"/>
              </a:rPr>
              <a:t>in slide show.</a:t>
            </a:r>
          </a:p>
        </p:txBody>
      </p:sp>
      <p:sp>
        <p:nvSpPr>
          <p:cNvPr id="12" name="TextBox 11">
            <a:extLst>
              <a:ext uri="{FF2B5EF4-FFF2-40B4-BE49-F238E27FC236}">
                <a16:creationId xmlns:a16="http://schemas.microsoft.com/office/drawing/2014/main" id="{A9125EE5-2886-4874-A332-B2AC4DF517D3}"/>
              </a:ext>
            </a:extLst>
          </p:cNvPr>
          <p:cNvSpPr txBox="1"/>
          <p:nvPr/>
        </p:nvSpPr>
        <p:spPr>
          <a:xfrm>
            <a:off x="179512" y="5520134"/>
            <a:ext cx="8752681" cy="107721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50800">
            <a:solidFill>
              <a:schemeClr val="accent1"/>
            </a:solidFill>
          </a:ln>
        </p:spPr>
        <p:txBody>
          <a:bodyPr wrap="square">
            <a:spAutoFit/>
          </a:bodyPr>
          <a:lstStyle/>
          <a:p>
            <a:pPr algn="ctr">
              <a:defRPr/>
            </a:pPr>
            <a:r>
              <a:rPr lang="en-GB" sz="2400" b="1" u="sng" dirty="0">
                <a:latin typeface="Comic Sans MS" panose="030F0702030302020204" pitchFamily="66" charset="0"/>
              </a:rPr>
              <a:t>Stretch</a:t>
            </a:r>
            <a:endParaRPr lang="en-GB" sz="2000" b="1" u="sng" dirty="0">
              <a:latin typeface="Comic Sans MS" panose="030F0702030302020204" pitchFamily="66" charset="0"/>
            </a:endParaRPr>
          </a:p>
          <a:p>
            <a:pPr>
              <a:defRPr/>
            </a:pPr>
            <a:r>
              <a:rPr lang="en-GB" sz="2000" dirty="0">
                <a:latin typeface="Comic Sans MS" panose="030F0702030302020204" pitchFamily="66" charset="0"/>
              </a:rPr>
              <a:t>Electric fields can be strong enough to make electric sparks (electricity flowing through the air). When do we experience this? </a:t>
            </a:r>
            <a:r>
              <a:rPr lang="en-GB" sz="2000" b="1" dirty="0">
                <a:latin typeface="Comic Sans MS" panose="030F0702030302020204" pitchFamily="66" charset="0"/>
              </a:rPr>
              <a:t>lightning</a:t>
            </a:r>
            <a:endParaRPr lang="en-GB" sz="2400" b="1" dirty="0">
              <a:latin typeface="Comic Sans MS" panose="030F0702030302020204" pitchFamily="66" charset="0"/>
            </a:endParaRPr>
          </a:p>
        </p:txBody>
      </p:sp>
    </p:spTree>
    <p:extLst>
      <p:ext uri="{BB962C8B-B14F-4D97-AF65-F5344CB8AC3E}">
        <p14:creationId xmlns:p14="http://schemas.microsoft.com/office/powerpoint/2010/main" val="4482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5E723D2-1B76-40A2-803B-8BBF4AA9D5A5}"/>
              </a:ext>
            </a:extLst>
          </p:cNvPr>
          <p:cNvSpPr txBox="1"/>
          <p:nvPr/>
        </p:nvSpPr>
        <p:spPr>
          <a:xfrm>
            <a:off x="391319" y="124172"/>
            <a:ext cx="8361363" cy="487825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50800">
            <a:solidFill>
              <a:schemeClr val="accent1"/>
            </a:solidFill>
          </a:ln>
        </p:spPr>
        <p:txBody>
          <a:bodyPr>
            <a:spAutoFit/>
          </a:bodyPr>
          <a:lstStyle/>
          <a:p>
            <a:pPr>
              <a:defRPr/>
            </a:pPr>
            <a:r>
              <a:rPr lang="en-GB" sz="2400" u="sng" dirty="0">
                <a:latin typeface="Comic Sans MS" panose="030F0702030302020204" pitchFamily="66" charset="0"/>
              </a:rPr>
              <a:t>SUMMARY</a:t>
            </a:r>
          </a:p>
          <a:p>
            <a:pPr>
              <a:defRPr/>
            </a:pPr>
            <a:endParaRPr lang="en-GB" sz="1000" dirty="0">
              <a:latin typeface="Comic Sans MS" panose="030F0702030302020204" pitchFamily="66" charset="0"/>
            </a:endParaRPr>
          </a:p>
          <a:p>
            <a:pPr marL="342900" indent="-324000">
              <a:buSzPct val="110000"/>
              <a:buFont typeface="Arial" panose="020B0604020202020204" pitchFamily="34" charset="0"/>
              <a:buChar char="•"/>
              <a:defRPr/>
            </a:pPr>
            <a:r>
              <a:rPr lang="en-GB" sz="2400" dirty="0">
                <a:latin typeface="Comic Sans MS" panose="030F0702030302020204" pitchFamily="66" charset="0"/>
              </a:rPr>
              <a:t>Electric fields exist around charges.</a:t>
            </a:r>
          </a:p>
          <a:p>
            <a:pPr marL="342900" indent="-324000">
              <a:buSzPct val="110000"/>
              <a:buFont typeface="Arial" panose="020B0604020202020204" pitchFamily="34" charset="0"/>
              <a:buChar char="•"/>
              <a:defRPr/>
            </a:pPr>
            <a:endParaRPr lang="en-GB" sz="1000" dirty="0">
              <a:latin typeface="Comic Sans MS" panose="030F0702030302020204" pitchFamily="66" charset="0"/>
            </a:endParaRPr>
          </a:p>
          <a:p>
            <a:pPr marL="342900" indent="-324000">
              <a:buSzPct val="110000"/>
              <a:buFont typeface="Arial" panose="020B0604020202020204" pitchFamily="34" charset="0"/>
              <a:buChar char="•"/>
              <a:defRPr/>
            </a:pPr>
            <a:r>
              <a:rPr lang="en-GB" sz="2400" dirty="0">
                <a:latin typeface="Comic Sans MS" panose="030F0702030302020204" pitchFamily="66" charset="0"/>
              </a:rPr>
              <a:t>If charges enter electric fields they experience a force.</a:t>
            </a:r>
          </a:p>
          <a:p>
            <a:pPr marL="18900">
              <a:buSzPct val="110000"/>
              <a:defRPr/>
            </a:pPr>
            <a:endParaRPr lang="en-GB" sz="1000" dirty="0">
              <a:latin typeface="Comic Sans MS" panose="030F0702030302020204" pitchFamily="66" charset="0"/>
            </a:endParaRPr>
          </a:p>
          <a:p>
            <a:pPr marL="342900" indent="-324000">
              <a:buSzPct val="110000"/>
              <a:buFont typeface="Arial" panose="020B0604020202020204" pitchFamily="34" charset="0"/>
              <a:buChar char="•"/>
              <a:defRPr/>
            </a:pPr>
            <a:r>
              <a:rPr lang="en-GB" sz="2400" dirty="0">
                <a:latin typeface="Comic Sans MS" panose="030F0702030302020204" pitchFamily="66" charset="0"/>
              </a:rPr>
              <a:t>Opposite charges attract each other (+ and -).</a:t>
            </a:r>
          </a:p>
          <a:p>
            <a:pPr marL="18900">
              <a:buSzPct val="110000"/>
              <a:defRPr/>
            </a:pPr>
            <a:endParaRPr lang="en-GB" sz="1000" dirty="0">
              <a:latin typeface="Comic Sans MS" panose="030F0702030302020204" pitchFamily="66" charset="0"/>
            </a:endParaRPr>
          </a:p>
          <a:p>
            <a:pPr marL="342900" indent="-324000">
              <a:buSzPct val="110000"/>
              <a:buFont typeface="Arial" panose="020B0604020202020204" pitchFamily="34" charset="0"/>
              <a:buChar char="•"/>
              <a:defRPr/>
            </a:pPr>
            <a:r>
              <a:rPr lang="en-GB" sz="2400">
                <a:latin typeface="Comic Sans MS" panose="030F0702030302020204" pitchFamily="66" charset="0"/>
              </a:rPr>
              <a:t>Like </a:t>
            </a:r>
            <a:r>
              <a:rPr lang="en-GB" sz="2400" dirty="0">
                <a:latin typeface="Comic Sans MS" panose="030F0702030302020204" pitchFamily="66" charset="0"/>
              </a:rPr>
              <a:t>charges repel (+ and + or – and -).</a:t>
            </a:r>
          </a:p>
          <a:p>
            <a:pPr marL="18900">
              <a:buSzPct val="110000"/>
              <a:defRPr/>
            </a:pPr>
            <a:endParaRPr lang="en-GB" sz="1000" dirty="0">
              <a:latin typeface="Comic Sans MS" panose="030F0702030302020204" pitchFamily="66" charset="0"/>
            </a:endParaRPr>
          </a:p>
          <a:p>
            <a:pPr marL="342900" indent="-324000">
              <a:buSzPct val="110000"/>
              <a:buFont typeface="Arial" panose="020B0604020202020204" pitchFamily="34" charset="0"/>
              <a:buChar char="•"/>
              <a:defRPr/>
            </a:pPr>
            <a:r>
              <a:rPr lang="en-GB" sz="2400" dirty="0">
                <a:latin typeface="Comic Sans MS" panose="030F0702030302020204" pitchFamily="66" charset="0"/>
              </a:rPr>
              <a:t>Strong electric fields can make the air conduct electricity giving us a spark.</a:t>
            </a:r>
          </a:p>
          <a:p>
            <a:pPr marL="18900">
              <a:buSzPct val="110000"/>
              <a:defRPr/>
            </a:pPr>
            <a:endParaRPr lang="en-GB" sz="1000" dirty="0">
              <a:latin typeface="Comic Sans MS" panose="030F0702030302020204" pitchFamily="66" charset="0"/>
            </a:endParaRPr>
          </a:p>
          <a:p>
            <a:pPr marL="342900" indent="-324000">
              <a:buSzPct val="110000"/>
              <a:buFont typeface="Arial" panose="020B0604020202020204" pitchFamily="34" charset="0"/>
              <a:buChar char="•"/>
              <a:defRPr/>
            </a:pPr>
            <a:r>
              <a:rPr lang="en-GB" sz="2400" dirty="0">
                <a:latin typeface="Comic Sans MS" panose="030F0702030302020204" pitchFamily="66" charset="0"/>
              </a:rPr>
              <a:t>Electric fields hold atoms and molecules together.</a:t>
            </a:r>
          </a:p>
          <a:p>
            <a:pPr marL="342900" indent="-324000">
              <a:buSzPct val="110000"/>
              <a:buFont typeface="Arial" panose="020B0604020202020204" pitchFamily="34" charset="0"/>
              <a:buChar char="•"/>
              <a:defRPr/>
            </a:pPr>
            <a:endParaRPr lang="en-GB" sz="1000" dirty="0">
              <a:latin typeface="Comic Sans MS" panose="030F0702030302020204" pitchFamily="66" charset="0"/>
            </a:endParaRPr>
          </a:p>
          <a:p>
            <a:pPr marL="342900" indent="-324000">
              <a:buSzPct val="110000"/>
              <a:buFont typeface="Arial" panose="020B0604020202020204" pitchFamily="34" charset="0"/>
              <a:buChar char="•"/>
              <a:defRPr/>
            </a:pPr>
            <a:endParaRPr lang="en-GB" sz="2400" dirty="0">
              <a:latin typeface="Comic Sans MS" panose="030F0702030302020204" pitchFamily="66" charset="0"/>
            </a:endParaRPr>
          </a:p>
        </p:txBody>
      </p:sp>
      <p:sp>
        <p:nvSpPr>
          <p:cNvPr id="2" name="Footer Placeholder 1">
            <a:extLst>
              <a:ext uri="{FF2B5EF4-FFF2-40B4-BE49-F238E27FC236}">
                <a16:creationId xmlns:a16="http://schemas.microsoft.com/office/drawing/2014/main" id="{BDF2665D-AF79-4AB4-96C3-4D43143EE609}"/>
              </a:ext>
            </a:extLst>
          </p:cNvPr>
          <p:cNvSpPr>
            <a:spLocks noGrp="1"/>
          </p:cNvSpPr>
          <p:nvPr>
            <p:ph type="ftr" sz="quarter" idx="11"/>
          </p:nvPr>
        </p:nvSpPr>
        <p:spPr>
          <a:xfrm>
            <a:off x="7092280" y="6597352"/>
            <a:ext cx="2895600" cy="280119"/>
          </a:xfrm>
        </p:spPr>
        <p:txBody>
          <a:bodyPr/>
          <a:lstStyle/>
          <a:p>
            <a:r>
              <a:rPr lang="en-GB" sz="800" dirty="0">
                <a:solidFill>
                  <a:schemeClr val="bg1">
                    <a:lumMod val="85000"/>
                  </a:schemeClr>
                </a:solidFill>
              </a:rPr>
              <a:t>nextpagescience ©</a:t>
            </a:r>
          </a:p>
        </p:txBody>
      </p:sp>
    </p:spTree>
    <p:extLst>
      <p:ext uri="{BB962C8B-B14F-4D97-AF65-F5344CB8AC3E}">
        <p14:creationId xmlns:p14="http://schemas.microsoft.com/office/powerpoint/2010/main" val="2700102017"/>
      </p:ext>
    </p:extLst>
  </p:cSld>
  <p:clrMapOvr>
    <a:masterClrMapping/>
  </p:clrMapOvr>
</p:sld>
</file>

<file path=ppt/theme/theme1.xml><?xml version="1.0" encoding="utf-8"?>
<a:theme xmlns:a="http://schemas.openxmlformats.org/drawingml/2006/main" name="Lab safety &amp; apparatus">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7589</TotalTime>
  <Words>203</Words>
  <Application>Microsoft Office PowerPoint</Application>
  <PresentationFormat>On-screen Show (4:3)</PresentationFormat>
  <Paragraphs>28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Comic Sans MS</vt:lpstr>
      <vt:lpstr>OpenDyslexic</vt:lpstr>
      <vt:lpstr>Lab safety &amp; apparatus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Digestion</dc:title>
  <dc:creator>Simon Cox</dc:creator>
  <cp:lastModifiedBy>Amanda Sharp</cp:lastModifiedBy>
  <cp:revision>597</cp:revision>
  <cp:lastPrinted>2016-09-29T14:32:46Z</cp:lastPrinted>
  <dcterms:created xsi:type="dcterms:W3CDTF">2014-09-06T19:55:35Z</dcterms:created>
  <dcterms:modified xsi:type="dcterms:W3CDTF">2021-03-27T10:08:55Z</dcterms:modified>
</cp:coreProperties>
</file>