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bdpLvj9i6HsaWatcAFB8Q==" hashData="KRCX6R8ankwZ++hEfi5PTHiiqkORwEXUjARngasiqA5Mg5wqp3uN6LvpJi7S977EuRiO8rWgEpZTxQhEmidWY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800000"/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91318" y="5661248"/>
            <a:ext cx="8361363" cy="960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group are elements A, B, C and D in?                                    Which is beryllium, neon, lithium and fluorine? Use a periodic table.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out the two sentences below and use the words in bold to complete the gaps.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PROPERTIES OF G1, G2, G7 AND G8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7000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E47D73-D5A9-4479-B602-372DABA40305}"/>
              </a:ext>
            </a:extLst>
          </p:cNvPr>
          <p:cNvSpPr txBox="1"/>
          <p:nvPr/>
        </p:nvSpPr>
        <p:spPr>
          <a:xfrm>
            <a:off x="374440" y="2132856"/>
            <a:ext cx="8361363" cy="20621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Elements in the same _ _ _ _ _ (column) have _ _ _ _ _ _ _ properties. This is because they have the _ _ _ _ number of    _ _ _ _ _ _ _ _ _ in their _ _ _ _ _ shell.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DCD92F-8830-46B6-9DF6-140DE197D26C}"/>
              </a:ext>
            </a:extLst>
          </p:cNvPr>
          <p:cNvSpPr txBox="1"/>
          <p:nvPr/>
        </p:nvSpPr>
        <p:spPr>
          <a:xfrm>
            <a:off x="374440" y="2132856"/>
            <a:ext cx="8361363" cy="20621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Elements in the same </a:t>
            </a:r>
            <a:r>
              <a:rPr lang="en-GB" sz="3200" b="1" u="sng" dirty="0">
                <a:latin typeface="Comic Sans MS" panose="030F0702030302020204" pitchFamily="66" charset="0"/>
              </a:rPr>
              <a:t>g r o u p </a:t>
            </a:r>
            <a:r>
              <a:rPr lang="en-GB" sz="3200" dirty="0">
                <a:latin typeface="Comic Sans MS" panose="030F0702030302020204" pitchFamily="66" charset="0"/>
              </a:rPr>
              <a:t>(column) have </a:t>
            </a:r>
            <a:r>
              <a:rPr lang="en-GB" sz="3200" b="1" u="sng" dirty="0">
                <a:latin typeface="Comic Sans MS" panose="030F0702030302020204" pitchFamily="66" charset="0"/>
              </a:rPr>
              <a:t>s </a:t>
            </a:r>
            <a:r>
              <a:rPr lang="en-GB" sz="3200" b="1" u="sng" dirty="0" err="1">
                <a:latin typeface="Comic Sans MS" panose="030F0702030302020204" pitchFamily="66" charset="0"/>
              </a:rPr>
              <a:t>i</a:t>
            </a:r>
            <a:r>
              <a:rPr lang="en-GB" sz="3200" b="1" u="sng" dirty="0">
                <a:latin typeface="Comic Sans MS" panose="030F0702030302020204" pitchFamily="66" charset="0"/>
              </a:rPr>
              <a:t> m </a:t>
            </a:r>
            <a:r>
              <a:rPr lang="en-GB" sz="3200" b="1" u="sng" dirty="0" err="1">
                <a:latin typeface="Comic Sans MS" panose="030F0702030302020204" pitchFamily="66" charset="0"/>
              </a:rPr>
              <a:t>i</a:t>
            </a:r>
            <a:r>
              <a:rPr lang="en-GB" sz="3200" b="1" u="sng" dirty="0">
                <a:latin typeface="Comic Sans MS" panose="030F0702030302020204" pitchFamily="66" charset="0"/>
              </a:rPr>
              <a:t> l a r  </a:t>
            </a:r>
            <a:r>
              <a:rPr lang="en-GB" sz="3200" dirty="0">
                <a:latin typeface="Comic Sans MS" panose="030F0702030302020204" pitchFamily="66" charset="0"/>
              </a:rPr>
              <a:t>properties. This is because they have the </a:t>
            </a:r>
            <a:r>
              <a:rPr lang="en-GB" sz="3200" b="1" u="sng" dirty="0">
                <a:latin typeface="Comic Sans MS" panose="030F0702030302020204" pitchFamily="66" charset="0"/>
              </a:rPr>
              <a:t>s a m e </a:t>
            </a:r>
            <a:r>
              <a:rPr lang="en-GB" sz="3200" dirty="0">
                <a:latin typeface="Comic Sans MS" panose="030F0702030302020204" pitchFamily="66" charset="0"/>
              </a:rPr>
              <a:t>number of    </a:t>
            </a:r>
            <a:r>
              <a:rPr lang="en-GB" sz="3200" b="1" u="sng" dirty="0">
                <a:latin typeface="Comic Sans MS" panose="030F0702030302020204" pitchFamily="66" charset="0"/>
              </a:rPr>
              <a:t>e l e c t r o n s </a:t>
            </a:r>
            <a:r>
              <a:rPr lang="en-GB" sz="3200" dirty="0">
                <a:latin typeface="Comic Sans MS" panose="030F0702030302020204" pitchFamily="66" charset="0"/>
              </a:rPr>
              <a:t>in their </a:t>
            </a:r>
            <a:r>
              <a:rPr lang="en-GB" sz="3200" b="1" u="sng" dirty="0">
                <a:latin typeface="Comic Sans MS" panose="030F0702030302020204" pitchFamily="66" charset="0"/>
              </a:rPr>
              <a:t>o u t e r </a:t>
            </a:r>
            <a:r>
              <a:rPr lang="en-GB" sz="3200" dirty="0">
                <a:latin typeface="Comic Sans MS" panose="030F0702030302020204" pitchFamily="66" charset="0"/>
              </a:rPr>
              <a:t>shell.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31E3FF-5DD1-46E8-8C16-B56805743A09}"/>
              </a:ext>
            </a:extLst>
          </p:cNvPr>
          <p:cNvSpPr txBox="1"/>
          <p:nvPr/>
        </p:nvSpPr>
        <p:spPr>
          <a:xfrm>
            <a:off x="452992" y="1620089"/>
            <a:ext cx="8361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group, same, electrons, similar, outer </a:t>
            </a:r>
          </a:p>
        </p:txBody>
      </p:sp>
      <p:pic>
        <p:nvPicPr>
          <p:cNvPr id="11" name="Picture 10" descr="Diagram, schematic&#10;&#10;Description automatically generated">
            <a:extLst>
              <a:ext uri="{FF2B5EF4-FFF2-40B4-BE49-F238E27FC236}">
                <a16:creationId xmlns:a16="http://schemas.microsoft.com/office/drawing/2014/main" id="{4035C90C-7795-4EAD-8B2A-AE53833F8A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950" y="4293096"/>
            <a:ext cx="1296144" cy="1296144"/>
          </a:xfrm>
          <a:prstGeom prst="rect">
            <a:avLst/>
          </a:prstGeom>
        </p:spPr>
      </p:pic>
      <p:pic>
        <p:nvPicPr>
          <p:cNvPr id="15" name="Picture 14" descr="Diagram, schematic&#10;&#10;Description automatically generated">
            <a:extLst>
              <a:ext uri="{FF2B5EF4-FFF2-40B4-BE49-F238E27FC236}">
                <a16:creationId xmlns:a16="http://schemas.microsoft.com/office/drawing/2014/main" id="{1BA295CD-92BB-42B4-8480-BA34B0C1B5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146" y="4293096"/>
            <a:ext cx="1285066" cy="1296145"/>
          </a:xfrm>
          <a:prstGeom prst="rect">
            <a:avLst/>
          </a:prstGeom>
        </p:spPr>
      </p:pic>
      <p:pic>
        <p:nvPicPr>
          <p:cNvPr id="17" name="Picture 16" descr="Diagram, schematic&#10;&#10;Description automatically generated">
            <a:extLst>
              <a:ext uri="{FF2B5EF4-FFF2-40B4-BE49-F238E27FC236}">
                <a16:creationId xmlns:a16="http://schemas.microsoft.com/office/drawing/2014/main" id="{448EE2F3-F21D-4AD4-A40F-3CF219D9E1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129" y="4461005"/>
            <a:ext cx="1027326" cy="960326"/>
          </a:xfrm>
          <a:prstGeom prst="rect">
            <a:avLst/>
          </a:prstGeom>
        </p:spPr>
      </p:pic>
      <p:pic>
        <p:nvPicPr>
          <p:cNvPr id="19" name="Picture 18" descr="Diagram&#10;&#10;Description automatically generated">
            <a:extLst>
              <a:ext uri="{FF2B5EF4-FFF2-40B4-BE49-F238E27FC236}">
                <a16:creationId xmlns:a16="http://schemas.microsoft.com/office/drawing/2014/main" id="{C1C56C8C-3043-44F0-A7F1-634E57E0F0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30" y="4486273"/>
            <a:ext cx="902728" cy="87178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DB63F64-3B27-4336-A2EA-30882F7019F6}"/>
              </a:ext>
            </a:extLst>
          </p:cNvPr>
          <p:cNvSpPr txBox="1"/>
          <p:nvPr/>
        </p:nvSpPr>
        <p:spPr>
          <a:xfrm>
            <a:off x="514612" y="4553487"/>
            <a:ext cx="95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A.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9056BF-9AC9-42DA-A7C1-564DE729066B}"/>
              </a:ext>
            </a:extLst>
          </p:cNvPr>
          <p:cNvSpPr txBox="1"/>
          <p:nvPr/>
        </p:nvSpPr>
        <p:spPr>
          <a:xfrm>
            <a:off x="2165777" y="4553487"/>
            <a:ext cx="95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B.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A8A6CC-584A-4A6B-92FF-6650DAD6B579}"/>
              </a:ext>
            </a:extLst>
          </p:cNvPr>
          <p:cNvSpPr txBox="1"/>
          <p:nvPr/>
        </p:nvSpPr>
        <p:spPr>
          <a:xfrm>
            <a:off x="4156936" y="4553487"/>
            <a:ext cx="95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C.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ACB75C-D4F4-43BE-895B-36BAE271432A}"/>
              </a:ext>
            </a:extLst>
          </p:cNvPr>
          <p:cNvSpPr txBox="1"/>
          <p:nvPr/>
        </p:nvSpPr>
        <p:spPr>
          <a:xfrm>
            <a:off x="5822614" y="4553487"/>
            <a:ext cx="95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D.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A96D32-BD92-4AF4-8595-BDE8D7BAD33D}"/>
              </a:ext>
            </a:extLst>
          </p:cNvPr>
          <p:cNvSpPr txBox="1"/>
          <p:nvPr/>
        </p:nvSpPr>
        <p:spPr>
          <a:xfrm>
            <a:off x="1785475" y="5150391"/>
            <a:ext cx="95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G1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6D027B-0B1E-4313-8A0E-53071E1D8072}"/>
              </a:ext>
            </a:extLst>
          </p:cNvPr>
          <p:cNvSpPr txBox="1"/>
          <p:nvPr/>
        </p:nvSpPr>
        <p:spPr>
          <a:xfrm>
            <a:off x="3830960" y="5150391"/>
            <a:ext cx="95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G8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9D1213-4139-4439-B31E-BE30858D91D3}"/>
              </a:ext>
            </a:extLst>
          </p:cNvPr>
          <p:cNvSpPr txBox="1"/>
          <p:nvPr/>
        </p:nvSpPr>
        <p:spPr>
          <a:xfrm>
            <a:off x="5543063" y="5150391"/>
            <a:ext cx="95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G2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DC1B6B-6F94-41EC-A14F-FABA74015840}"/>
              </a:ext>
            </a:extLst>
          </p:cNvPr>
          <p:cNvSpPr txBox="1"/>
          <p:nvPr/>
        </p:nvSpPr>
        <p:spPr>
          <a:xfrm>
            <a:off x="7528733" y="5150391"/>
            <a:ext cx="95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G7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96A913-F38A-44EF-8C8D-D1F25A803AE1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50947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Elements in the same group have similar properties because they have the same number of electrons in their outer shell. </a:t>
            </a: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Group 1</a:t>
            </a:r>
            <a:r>
              <a:rPr lang="en-GB" sz="2400" dirty="0">
                <a:latin typeface="Comic Sans MS" panose="030F0702030302020204" pitchFamily="66" charset="0"/>
              </a:rPr>
              <a:t> are the </a:t>
            </a:r>
            <a:r>
              <a:rPr lang="en-GB" sz="2400" b="1" dirty="0">
                <a:latin typeface="Comic Sans MS" panose="030F0702030302020204" pitchFamily="66" charset="0"/>
              </a:rPr>
              <a:t>alkali metals </a:t>
            </a:r>
            <a:r>
              <a:rPr lang="en-GB" sz="2400" dirty="0">
                <a:latin typeface="Comic Sans MS" panose="030F0702030302020204" pitchFamily="66" charset="0"/>
              </a:rPr>
              <a:t>and react quickly with water producing hydrogen gas and an alkaline solution. They get </a:t>
            </a:r>
            <a:r>
              <a:rPr lang="en-GB" sz="2400" b="1" dirty="0">
                <a:latin typeface="Comic Sans MS" panose="030F0702030302020204" pitchFamily="66" charset="0"/>
              </a:rPr>
              <a:t>more reactive down </a:t>
            </a:r>
            <a:r>
              <a:rPr lang="en-GB" sz="2400" dirty="0">
                <a:latin typeface="Comic Sans MS" panose="030F0702030302020204" pitchFamily="66" charset="0"/>
              </a:rPr>
              <a:t>the group.</a:t>
            </a: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Group 2 </a:t>
            </a:r>
            <a:r>
              <a:rPr lang="en-GB" sz="2400" dirty="0">
                <a:latin typeface="Comic Sans MS" panose="030F0702030302020204" pitchFamily="66" charset="0"/>
              </a:rPr>
              <a:t>are called the </a:t>
            </a:r>
            <a:r>
              <a:rPr lang="en-GB" sz="2400" b="1" dirty="0">
                <a:latin typeface="Comic Sans MS" panose="030F0702030302020204" pitchFamily="66" charset="0"/>
              </a:rPr>
              <a:t>alkali earth metals</a:t>
            </a:r>
            <a:r>
              <a:rPr lang="en-GB" sz="2400" dirty="0">
                <a:latin typeface="Comic Sans MS" panose="030F0702030302020204" pitchFamily="66" charset="0"/>
              </a:rPr>
              <a:t>, they react slowly with water still producing an alkaline solution and hydrogen gas.</a:t>
            </a: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Group 7</a:t>
            </a:r>
            <a:r>
              <a:rPr lang="en-GB" sz="2400" dirty="0">
                <a:latin typeface="Comic Sans MS" panose="030F0702030302020204" pitchFamily="66" charset="0"/>
              </a:rPr>
              <a:t> are called the </a:t>
            </a:r>
            <a:r>
              <a:rPr lang="en-GB" sz="2400" b="1" dirty="0">
                <a:latin typeface="Comic Sans MS" panose="030F0702030302020204" pitchFamily="66" charset="0"/>
              </a:rPr>
              <a:t>halogens,</a:t>
            </a:r>
            <a:r>
              <a:rPr lang="en-GB" sz="2400" dirty="0">
                <a:latin typeface="Comic Sans MS" panose="030F0702030302020204" pitchFamily="66" charset="0"/>
              </a:rPr>
              <a:t> famous is chlorine for cleaning our water. They get </a:t>
            </a:r>
            <a:r>
              <a:rPr lang="en-GB" sz="2400" b="1" dirty="0">
                <a:latin typeface="Comic Sans MS" panose="030F0702030302020204" pitchFamily="66" charset="0"/>
              </a:rPr>
              <a:t>less reactive down </a:t>
            </a:r>
            <a:r>
              <a:rPr lang="en-GB" sz="2400" dirty="0">
                <a:latin typeface="Comic Sans MS" panose="030F0702030302020204" pitchFamily="66" charset="0"/>
              </a:rPr>
              <a:t>the group.</a:t>
            </a: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Group 8 </a:t>
            </a:r>
            <a:r>
              <a:rPr lang="en-GB" sz="2400" dirty="0">
                <a:latin typeface="Comic Sans MS" panose="030F0702030302020204" pitchFamily="66" charset="0"/>
              </a:rPr>
              <a:t>are the </a:t>
            </a:r>
            <a:r>
              <a:rPr lang="en-GB" sz="2400" b="1" dirty="0">
                <a:latin typeface="Comic Sans MS" panose="030F0702030302020204" pitchFamily="66" charset="0"/>
              </a:rPr>
              <a:t>noble gases</a:t>
            </a:r>
            <a:r>
              <a:rPr lang="en-GB" sz="2400" dirty="0">
                <a:latin typeface="Comic Sans MS" panose="030F0702030302020204" pitchFamily="66" charset="0"/>
              </a:rPr>
              <a:t>, they are unreactive because they have a full outer shell but do produce light when electricity is passed through them (neon lights).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6143</TotalTime>
  <Words>336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524</cp:revision>
  <cp:lastPrinted>2016-09-29T14:32:46Z</cp:lastPrinted>
  <dcterms:created xsi:type="dcterms:W3CDTF">2014-09-06T19:55:35Z</dcterms:created>
  <dcterms:modified xsi:type="dcterms:W3CDTF">2021-03-28T16:31:45Z</dcterms:modified>
</cp:coreProperties>
</file>