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4"/>
  </p:notesMasterIdLst>
  <p:sldIdLst>
    <p:sldId id="356" r:id="rId2"/>
    <p:sldId id="360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twEEtH0qZAMPYCIQx+8AoQ==" hashData="T+NeVSV0S0PHmunFjU+y79mssPnMxdj7GV1mUI/ZkU8fElLTR8QfEgjvpeU64as0geGF/JfFEsHxiyFZS9jScw=="/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manda Sharp" initials="AS" lastIdx="1" clrIdx="0">
    <p:extLst>
      <p:ext uri="{19B8F6BF-5375-455C-9EA6-DF929625EA0E}">
        <p15:presenceInfo xmlns:p15="http://schemas.microsoft.com/office/powerpoint/2012/main" userId="7a612f8827154d0f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3F79F"/>
    <a:srgbClr val="E3559F"/>
    <a:srgbClr val="F1A1E7"/>
    <a:srgbClr val="F4E1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015" autoAdjust="0"/>
    <p:restoredTop sz="90538" autoAdjust="0"/>
  </p:normalViewPr>
  <p:slideViewPr>
    <p:cSldViewPr>
      <p:cViewPr varScale="1">
        <p:scale>
          <a:sx n="65" d="100"/>
          <a:sy n="65" d="100"/>
        </p:scale>
        <p:origin x="1638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50" d="100"/>
        <a:sy n="15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129211-22DE-4B58-B8E4-CD4AF08424FD}" type="datetimeFigureOut">
              <a:rPr lang="en-GB" smtClean="0"/>
              <a:t>28/03/2021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CC0B10-1D6E-4ED7-9A19-E964CF7F105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889777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dirty="0"/>
              <a:t>Questions appears in slide show.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CC0B10-1D6E-4ED7-9A19-E964CF7F1059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996573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CC0B10-1D6E-4ED7-9A19-E964CF7F1059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883400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7EAD8C-579F-4197-9295-2977F6A25BB9}" type="datetime1">
              <a:rPr lang="en-GB" smtClean="0">
                <a:solidFill>
                  <a:srgbClr val="000000"/>
                </a:solidFill>
              </a:rPr>
              <a:t>28/03/2021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79412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0A5F54-BC7C-4F8C-8687-49442D5DAA48}" type="datetime1">
              <a:rPr lang="en-GB" smtClean="0">
                <a:solidFill>
                  <a:srgbClr val="000000"/>
                </a:solidFill>
              </a:rPr>
              <a:t>28/03/2021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49882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ABEB11-3519-4ECA-BFE3-EF0B404FD0F6}" type="datetime1">
              <a:rPr lang="en-GB" smtClean="0">
                <a:solidFill>
                  <a:srgbClr val="000000"/>
                </a:solidFill>
              </a:rPr>
              <a:t>28/03/2021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577702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4240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DF58BD-B30C-49BD-B9DA-614B50A75B76}" type="datetime1">
              <a:rPr lang="en-GB" smtClean="0">
                <a:solidFill>
                  <a:srgbClr val="000000"/>
                </a:solidFill>
              </a:rPr>
              <a:t>28/03/2021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27016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FEBE91C-797C-413E-8889-61DA4147311B}" type="datetime1">
              <a:rPr lang="en-GB" smtClean="0">
                <a:solidFill>
                  <a:srgbClr val="000000"/>
                </a:solidFill>
              </a:rPr>
              <a:t>28/03/2021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917311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E8FF77-F639-45AA-93C7-41B950F8397A}" type="datetime1">
              <a:rPr lang="en-GB" smtClean="0">
                <a:solidFill>
                  <a:srgbClr val="000000"/>
                </a:solidFill>
              </a:rPr>
              <a:t>28/03/2021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65421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F38EA1-6721-4E78-B7BA-10BADB412373}" type="datetime1">
              <a:rPr lang="en-GB" smtClean="0">
                <a:solidFill>
                  <a:srgbClr val="000000"/>
                </a:solidFill>
              </a:rPr>
              <a:t>28/03/2021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739532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ECF0CB-B6A6-4AC2-9E34-43F826B7845D}" type="datetime1">
              <a:rPr lang="en-GB" smtClean="0">
                <a:solidFill>
                  <a:srgbClr val="000000"/>
                </a:solidFill>
              </a:rPr>
              <a:t>28/03/2021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582769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67CC1D-B1AA-45F5-9699-489F89337A7B}" type="datetime1">
              <a:rPr lang="en-GB" smtClean="0">
                <a:solidFill>
                  <a:srgbClr val="000000"/>
                </a:solidFill>
              </a:rPr>
              <a:t>28/03/2021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951975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18B35D-4F6F-47EC-8FCC-E7406E831836}" type="datetime1">
              <a:rPr lang="en-GB" smtClean="0">
                <a:solidFill>
                  <a:srgbClr val="000000"/>
                </a:solidFill>
              </a:rPr>
              <a:t>28/03/2021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282440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Drag picture to placeholder or click icon to add</a:t>
            </a:r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41E714-B110-45C7-ACCB-6202886E7BE3}" type="datetime1">
              <a:rPr lang="en-GB" smtClean="0">
                <a:solidFill>
                  <a:srgbClr val="000000"/>
                </a:solidFill>
              </a:rPr>
              <a:t>28/03/2021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163459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5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+mn-ea"/>
              </a:defRPr>
            </a:lvl1pPr>
          </a:lstStyle>
          <a:p>
            <a:fld id="{1AC82CC8-390A-4C47-8A0B-039213F7A8B2}" type="datetime1">
              <a:rPr lang="en-GB" smtClean="0">
                <a:solidFill>
                  <a:srgbClr val="000000"/>
                </a:solidFill>
              </a:rPr>
              <a:t>28/03/2021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+mn-ea"/>
              </a:defRPr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27408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sldNum="0"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OpenDyslexic" panose="00000500000000000000" pitchFamily="50" charset="0"/>
          <a:ea typeface="ＭＳ Ｐゴシック" charset="0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OpenDyslexic" charset="0"/>
          <a:ea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OpenDyslexic" charset="0"/>
          <a:ea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OpenDyslexic" charset="0"/>
          <a:ea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OpenDyslexic" charset="0"/>
          <a:ea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OpenDyslexic" panose="00000500000000000000" pitchFamily="50" charset="0"/>
          <a:ea typeface="ＭＳ Ｐゴシック" charset="0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OpenDyslexic" panose="00000500000000000000" pitchFamily="50" charset="0"/>
          <a:ea typeface="ＭＳ Ｐゴシック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OpenDyslexic" panose="00000500000000000000" pitchFamily="50" charset="0"/>
          <a:ea typeface="ＭＳ Ｐゴシック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OpenDyslexic" panose="00000500000000000000" pitchFamily="50" charset="0"/>
          <a:ea typeface="ＭＳ Ｐゴシック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OpenDyslexic" panose="00000500000000000000" pitchFamily="50" charset="0"/>
          <a:ea typeface="ＭＳ Ｐゴシック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0606C698-7604-4C21-B97C-9E2C305F5A75}"/>
              </a:ext>
            </a:extLst>
          </p:cNvPr>
          <p:cNvSpPr txBox="1"/>
          <p:nvPr/>
        </p:nvSpPr>
        <p:spPr>
          <a:xfrm>
            <a:off x="357562" y="1052736"/>
            <a:ext cx="8428875" cy="646331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 wrap="square" rtlCol="0">
            <a:spAutoFit/>
          </a:bodyPr>
          <a:lstStyle/>
          <a:p>
            <a:r>
              <a:rPr lang="en-GB" b="1" dirty="0">
                <a:latin typeface="Comic Sans MS" panose="030F0702030302020204" pitchFamily="66" charset="0"/>
              </a:rPr>
              <a:t>DO IT NOW</a:t>
            </a:r>
            <a:r>
              <a:rPr lang="en-GB" dirty="0">
                <a:latin typeface="Comic Sans MS" panose="030F0702030302020204" pitchFamily="66" charset="0"/>
              </a:rPr>
              <a:t>; Particles (red and blue) must collide to react. Write down which of the examples A to H will produce a reaction.</a:t>
            </a:r>
            <a:endParaRPr lang="en-GB" sz="1600" b="1" dirty="0">
              <a:latin typeface="Comic Sans MS" panose="030F0702030302020204" pitchFamily="66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5E723D2-1B76-40A2-803B-8BBF4AA9D5A5}"/>
              </a:ext>
            </a:extLst>
          </p:cNvPr>
          <p:cNvSpPr txBox="1"/>
          <p:nvPr/>
        </p:nvSpPr>
        <p:spPr>
          <a:xfrm>
            <a:off x="391318" y="166003"/>
            <a:ext cx="8361363" cy="830997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50800">
            <a:solidFill>
              <a:schemeClr val="accent1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 sz="2400" dirty="0">
                <a:latin typeface="Comic Sans MS" panose="030F0702030302020204" pitchFamily="66" charset="0"/>
              </a:rPr>
              <a:t>Write down the date and today’s title</a:t>
            </a:r>
          </a:p>
          <a:p>
            <a:pPr>
              <a:defRPr/>
            </a:pPr>
            <a:r>
              <a:rPr lang="en-GB" sz="2400" b="1" dirty="0">
                <a:latin typeface="Comic Sans MS" panose="030F0702030302020204" pitchFamily="66" charset="0"/>
              </a:rPr>
              <a:t>REACTION RATES AND CATALYSTS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1DDAF70-A7D3-4423-8D52-B60F0289393A}"/>
              </a:ext>
            </a:extLst>
          </p:cNvPr>
          <p:cNvSpPr txBox="1"/>
          <p:nvPr/>
        </p:nvSpPr>
        <p:spPr>
          <a:xfrm>
            <a:off x="387101" y="5085184"/>
            <a:ext cx="8361363" cy="1384995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50800">
            <a:solidFill>
              <a:schemeClr val="accent1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2400" b="1" u="sng" dirty="0">
                <a:latin typeface="Comic Sans MS" panose="030F0702030302020204" pitchFamily="66" charset="0"/>
              </a:rPr>
              <a:t>Stretch</a:t>
            </a:r>
            <a:endParaRPr lang="en-GB" sz="2000" b="1" u="sng" dirty="0">
              <a:latin typeface="Comic Sans MS" panose="030F0702030302020204" pitchFamily="66" charset="0"/>
            </a:endParaRPr>
          </a:p>
          <a:p>
            <a:pPr>
              <a:defRPr/>
            </a:pPr>
            <a:r>
              <a:rPr lang="en-GB" sz="2000" dirty="0">
                <a:latin typeface="Comic Sans MS" panose="030F0702030302020204" pitchFamily="66" charset="0"/>
              </a:rPr>
              <a:t>If the product of the reaction between red and blue is a gas, which will produce the most gas?</a:t>
            </a:r>
          </a:p>
          <a:p>
            <a:pPr>
              <a:defRPr/>
            </a:pPr>
            <a:r>
              <a:rPr lang="en-GB" sz="2000" dirty="0">
                <a:latin typeface="Comic Sans MS" panose="030F0702030302020204" pitchFamily="66" charset="0"/>
              </a:rPr>
              <a:t>How could we measure a gas given off from a reaction?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11" name="Footer Placeholder 1">
            <a:extLst>
              <a:ext uri="{FF2B5EF4-FFF2-40B4-BE49-F238E27FC236}">
                <a16:creationId xmlns:a16="http://schemas.microsoft.com/office/drawing/2014/main" id="{5F4F5C75-4E2C-4583-8D34-63EBE068CD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572944" y="6658107"/>
            <a:ext cx="2895600" cy="280119"/>
          </a:xfrm>
        </p:spPr>
        <p:txBody>
          <a:bodyPr/>
          <a:lstStyle/>
          <a:p>
            <a:r>
              <a:rPr lang="en-GB" sz="1100" dirty="0">
                <a:solidFill>
                  <a:schemeClr val="bg1">
                    <a:lumMod val="85000"/>
                  </a:schemeClr>
                </a:solidFill>
              </a:rPr>
              <a:t>nextpagescience ©</a:t>
            </a:r>
          </a:p>
        </p:txBody>
      </p:sp>
      <p:pic>
        <p:nvPicPr>
          <p:cNvPr id="44" name="Picture 43" descr="Chart&#10;&#10;Description automatically generated">
            <a:extLst>
              <a:ext uri="{FF2B5EF4-FFF2-40B4-BE49-F238E27FC236}">
                <a16:creationId xmlns:a16="http://schemas.microsoft.com/office/drawing/2014/main" id="{F5CA99DF-B232-4F52-BC3B-E656F14AC1D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3872" y="1756881"/>
            <a:ext cx="6876256" cy="3040271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A8AC8A3B-E875-4A08-B4AD-F9343BCBF988}"/>
              </a:ext>
            </a:extLst>
          </p:cNvPr>
          <p:cNvSpPr txBox="1"/>
          <p:nvPr/>
        </p:nvSpPr>
        <p:spPr>
          <a:xfrm>
            <a:off x="395536" y="5085184"/>
            <a:ext cx="8361363" cy="1384995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50800">
            <a:solidFill>
              <a:schemeClr val="accent1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2400" b="1" u="sng" dirty="0">
                <a:latin typeface="Comic Sans MS" panose="030F0702030302020204" pitchFamily="66" charset="0"/>
              </a:rPr>
              <a:t>Stretch</a:t>
            </a:r>
            <a:endParaRPr lang="en-GB" sz="2000" b="1" u="sng" dirty="0">
              <a:latin typeface="Comic Sans MS" panose="030F0702030302020204" pitchFamily="66" charset="0"/>
            </a:endParaRPr>
          </a:p>
          <a:p>
            <a:pPr>
              <a:defRPr/>
            </a:pPr>
            <a:r>
              <a:rPr lang="en-GB" sz="2000" dirty="0">
                <a:latin typeface="Comic Sans MS" panose="030F0702030302020204" pitchFamily="66" charset="0"/>
              </a:rPr>
              <a:t>If the product of the reaction between red and blue is a gas, which will produce the most gas? </a:t>
            </a:r>
            <a:r>
              <a:rPr lang="en-GB" sz="2000" b="1" dirty="0">
                <a:latin typeface="Comic Sans MS" panose="030F0702030302020204" pitchFamily="66" charset="0"/>
              </a:rPr>
              <a:t>H, most collisions, most product</a:t>
            </a:r>
          </a:p>
          <a:p>
            <a:pPr>
              <a:defRPr/>
            </a:pPr>
            <a:r>
              <a:rPr lang="en-GB" sz="2000" dirty="0">
                <a:latin typeface="Comic Sans MS" panose="030F0702030302020204" pitchFamily="66" charset="0"/>
              </a:rPr>
              <a:t>How could we measure a gas given off from a reaction? 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A0A0FB8-FFEC-4A79-8216-9AB3F67FAF76}"/>
              </a:ext>
            </a:extLst>
          </p:cNvPr>
          <p:cNvSpPr txBox="1"/>
          <p:nvPr/>
        </p:nvSpPr>
        <p:spPr>
          <a:xfrm>
            <a:off x="1475656" y="2577540"/>
            <a:ext cx="7920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latin typeface="Comic Sans MS" panose="030F0702030302020204" pitchFamily="66" charset="0"/>
              </a:rPr>
              <a:t>Yes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C7F18B2-B8E8-4C43-B9CC-6E54EFE00BDC}"/>
              </a:ext>
            </a:extLst>
          </p:cNvPr>
          <p:cNvSpPr txBox="1"/>
          <p:nvPr/>
        </p:nvSpPr>
        <p:spPr>
          <a:xfrm>
            <a:off x="3275856" y="2628760"/>
            <a:ext cx="7920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latin typeface="Comic Sans MS" panose="030F0702030302020204" pitchFamily="66" charset="0"/>
              </a:rPr>
              <a:t>No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2558965-65D5-48F4-A97E-FD4FEC5E0BC4}"/>
              </a:ext>
            </a:extLst>
          </p:cNvPr>
          <p:cNvSpPr txBox="1"/>
          <p:nvPr/>
        </p:nvSpPr>
        <p:spPr>
          <a:xfrm>
            <a:off x="5132439" y="2628760"/>
            <a:ext cx="7920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latin typeface="Comic Sans MS" panose="030F0702030302020204" pitchFamily="66" charset="0"/>
              </a:rPr>
              <a:t>No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A1D97B0-2B4E-41C1-8008-55ADA97F7C1F}"/>
              </a:ext>
            </a:extLst>
          </p:cNvPr>
          <p:cNvSpPr txBox="1"/>
          <p:nvPr/>
        </p:nvSpPr>
        <p:spPr>
          <a:xfrm>
            <a:off x="1475656" y="4323835"/>
            <a:ext cx="7920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latin typeface="Comic Sans MS" panose="030F0702030302020204" pitchFamily="66" charset="0"/>
              </a:rPr>
              <a:t>No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ACB5F50-0B83-4A6A-A0AE-A88D62A281FC}"/>
              </a:ext>
            </a:extLst>
          </p:cNvPr>
          <p:cNvSpPr txBox="1"/>
          <p:nvPr/>
        </p:nvSpPr>
        <p:spPr>
          <a:xfrm>
            <a:off x="7994349" y="3947754"/>
            <a:ext cx="7920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latin typeface="Comic Sans MS" panose="030F0702030302020204" pitchFamily="66" charset="0"/>
              </a:rPr>
              <a:t>Yes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E1D86E3-52EA-45E0-AB40-FC1E84DBC650}"/>
              </a:ext>
            </a:extLst>
          </p:cNvPr>
          <p:cNvSpPr txBox="1"/>
          <p:nvPr/>
        </p:nvSpPr>
        <p:spPr>
          <a:xfrm>
            <a:off x="7326052" y="2112981"/>
            <a:ext cx="7920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latin typeface="Comic Sans MS" panose="030F0702030302020204" pitchFamily="66" charset="0"/>
              </a:rPr>
              <a:t>Yes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3E0D173-CACE-40BD-8AD9-C546F7A498DD}"/>
              </a:ext>
            </a:extLst>
          </p:cNvPr>
          <p:cNvSpPr txBox="1"/>
          <p:nvPr/>
        </p:nvSpPr>
        <p:spPr>
          <a:xfrm>
            <a:off x="3131840" y="4710336"/>
            <a:ext cx="7920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latin typeface="Comic Sans MS" panose="030F0702030302020204" pitchFamily="66" charset="0"/>
              </a:rPr>
              <a:t>Yes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6062CBC9-2846-4C7E-B7E4-9BA2018566DB}"/>
              </a:ext>
            </a:extLst>
          </p:cNvPr>
          <p:cNvSpPr txBox="1"/>
          <p:nvPr/>
        </p:nvSpPr>
        <p:spPr>
          <a:xfrm>
            <a:off x="5012483" y="4393301"/>
            <a:ext cx="7920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latin typeface="Comic Sans MS" panose="030F0702030302020204" pitchFamily="66" charset="0"/>
              </a:rPr>
              <a:t>No</a:t>
            </a:r>
          </a:p>
        </p:txBody>
      </p:sp>
      <p:pic>
        <p:nvPicPr>
          <p:cNvPr id="6" name="Picture 5" descr="Chart, box and whisker chart&#10;&#10;Description automatically generated">
            <a:extLst>
              <a:ext uri="{FF2B5EF4-FFF2-40B4-BE49-F238E27FC236}">
                <a16:creationId xmlns:a16="http://schemas.microsoft.com/office/drawing/2014/main" id="{BE86237A-CB39-489D-84B6-A9850EBC479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2403652"/>
            <a:ext cx="9108504" cy="2058717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60010A72-24B8-4A23-8BD5-0614B9558B29}"/>
              </a:ext>
            </a:extLst>
          </p:cNvPr>
          <p:cNvSpPr txBox="1"/>
          <p:nvPr/>
        </p:nvSpPr>
        <p:spPr>
          <a:xfrm>
            <a:off x="-2628800" y="2816989"/>
            <a:ext cx="2232248" cy="646331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Comic Sans MS" panose="030F0702030302020204" pitchFamily="66" charset="0"/>
              </a:rPr>
              <a:t>Sequence on click</a:t>
            </a:r>
          </a:p>
          <a:p>
            <a:pPr algn="ctr"/>
            <a:r>
              <a:rPr lang="en-GB" dirty="0">
                <a:latin typeface="Comic Sans MS" panose="030F0702030302020204" pitchFamily="66" charset="0"/>
              </a:rPr>
              <a:t>in slide show.</a:t>
            </a:r>
          </a:p>
        </p:txBody>
      </p:sp>
    </p:spTree>
    <p:extLst>
      <p:ext uri="{BB962C8B-B14F-4D97-AF65-F5344CB8AC3E}">
        <p14:creationId xmlns:p14="http://schemas.microsoft.com/office/powerpoint/2010/main" val="44821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2" grpId="0"/>
      <p:bldP spid="2" grpId="1"/>
      <p:bldP spid="9" grpId="0"/>
      <p:bldP spid="9" grpId="1"/>
      <p:bldP spid="12" grpId="0"/>
      <p:bldP spid="12" grpId="1"/>
      <p:bldP spid="13" grpId="0"/>
      <p:bldP spid="13" grpId="1"/>
      <p:bldP spid="17" grpId="0"/>
      <p:bldP spid="17" grpId="1"/>
      <p:bldP spid="18" grpId="0"/>
      <p:bldP spid="18" grpId="1"/>
      <p:bldP spid="19" grpId="0"/>
      <p:bldP spid="19" grpId="1"/>
      <p:bldP spid="21" grpId="0"/>
      <p:bldP spid="21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>
            <a:extLst>
              <a:ext uri="{FF2B5EF4-FFF2-40B4-BE49-F238E27FC236}">
                <a16:creationId xmlns:a16="http://schemas.microsoft.com/office/drawing/2014/main" id="{45E723D2-1B76-40A2-803B-8BBF4AA9D5A5}"/>
              </a:ext>
            </a:extLst>
          </p:cNvPr>
          <p:cNvSpPr txBox="1"/>
          <p:nvPr/>
        </p:nvSpPr>
        <p:spPr>
          <a:xfrm>
            <a:off x="391319" y="124172"/>
            <a:ext cx="8361363" cy="6555641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50800">
            <a:solidFill>
              <a:schemeClr val="accent1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 sz="2400" u="sng" dirty="0">
                <a:latin typeface="Comic Sans MS" panose="030F0702030302020204" pitchFamily="66" charset="0"/>
              </a:rPr>
              <a:t>SUMMARY</a:t>
            </a:r>
            <a:endParaRPr lang="en-GB" sz="2400" dirty="0">
              <a:latin typeface="Comic Sans MS" panose="030F0702030302020204" pitchFamily="66" charset="0"/>
            </a:endParaRPr>
          </a:p>
          <a:p>
            <a:pPr marL="342900" indent="-324000">
              <a:buSzPct val="110000"/>
              <a:buFont typeface="Arial" panose="020B0604020202020204" pitchFamily="34" charset="0"/>
              <a:buChar char="•"/>
              <a:defRPr/>
            </a:pPr>
            <a:endParaRPr lang="en-GB" sz="1000" dirty="0">
              <a:latin typeface="Comic Sans MS" panose="030F0702030302020204" pitchFamily="66" charset="0"/>
            </a:endParaRPr>
          </a:p>
          <a:p>
            <a:pPr marL="342900" indent="-324000">
              <a:buSzPct val="110000"/>
              <a:buFont typeface="Arial" panose="020B0604020202020204" pitchFamily="34" charset="0"/>
              <a:buChar char="•"/>
              <a:defRPr/>
            </a:pPr>
            <a:r>
              <a:rPr lang="en-GB" sz="2400" dirty="0">
                <a:latin typeface="Comic Sans MS" panose="030F0702030302020204" pitchFamily="66" charset="0"/>
              </a:rPr>
              <a:t>Collision theory tells us that particles must collide to react.</a:t>
            </a:r>
          </a:p>
          <a:p>
            <a:pPr marL="342900" indent="-324000">
              <a:buSzPct val="110000"/>
              <a:buFont typeface="Arial" panose="020B0604020202020204" pitchFamily="34" charset="0"/>
              <a:buChar char="•"/>
              <a:defRPr/>
            </a:pPr>
            <a:endParaRPr lang="en-GB" sz="1000" dirty="0">
              <a:latin typeface="Comic Sans MS" panose="030F0702030302020204" pitchFamily="66" charset="0"/>
            </a:endParaRPr>
          </a:p>
          <a:p>
            <a:pPr marL="342900" indent="-324000">
              <a:buSzPct val="110000"/>
              <a:buFont typeface="Arial" panose="020B0604020202020204" pitchFamily="34" charset="0"/>
              <a:buChar char="•"/>
              <a:defRPr/>
            </a:pPr>
            <a:r>
              <a:rPr lang="en-GB" sz="2400" dirty="0">
                <a:latin typeface="Comic Sans MS" panose="030F0702030302020204" pitchFamily="66" charset="0"/>
              </a:rPr>
              <a:t>More collisions per second means a faster reaction.</a:t>
            </a:r>
          </a:p>
          <a:p>
            <a:pPr marL="18900">
              <a:buSzPct val="110000"/>
              <a:defRPr/>
            </a:pPr>
            <a:endParaRPr lang="en-GB" sz="1000" dirty="0">
              <a:latin typeface="Comic Sans MS" panose="030F0702030302020204" pitchFamily="66" charset="0"/>
            </a:endParaRPr>
          </a:p>
          <a:p>
            <a:pPr marL="342900" indent="-324000">
              <a:buSzPct val="110000"/>
              <a:buFont typeface="Arial" panose="020B0604020202020204" pitchFamily="34" charset="0"/>
              <a:buChar char="•"/>
              <a:defRPr/>
            </a:pPr>
            <a:r>
              <a:rPr lang="en-GB" sz="2400" dirty="0">
                <a:latin typeface="Comic Sans MS" panose="030F0702030302020204" pitchFamily="66" charset="0"/>
              </a:rPr>
              <a:t>This can be achieved by;</a:t>
            </a:r>
          </a:p>
          <a:p>
            <a:pPr marL="18900">
              <a:buSzPct val="110000"/>
              <a:defRPr/>
            </a:pPr>
            <a:endParaRPr lang="en-GB" sz="1000" dirty="0">
              <a:latin typeface="Comic Sans MS" panose="030F0702030302020204" pitchFamily="66" charset="0"/>
            </a:endParaRPr>
          </a:p>
          <a:p>
            <a:pPr marL="576000">
              <a:buSzPct val="110000"/>
              <a:defRPr/>
            </a:pPr>
            <a:r>
              <a:rPr lang="en-GB" sz="2400" b="1" dirty="0">
                <a:latin typeface="Comic Sans MS" panose="030F0702030302020204" pitchFamily="66" charset="0"/>
              </a:rPr>
              <a:t>A higher concentration, meaning…</a:t>
            </a:r>
          </a:p>
          <a:p>
            <a:pPr marL="576000">
              <a:buSzPct val="110000"/>
              <a:defRPr/>
            </a:pPr>
            <a:r>
              <a:rPr lang="en-GB" sz="2400" b="1" dirty="0">
                <a:latin typeface="Comic Sans MS" panose="030F0702030302020204" pitchFamily="66" charset="0"/>
              </a:rPr>
              <a:t>A higher temperature, meaning…</a:t>
            </a:r>
          </a:p>
          <a:p>
            <a:pPr marL="576000">
              <a:buSzPct val="110000"/>
              <a:defRPr/>
            </a:pPr>
            <a:r>
              <a:rPr lang="en-GB" sz="2400" b="1" dirty="0">
                <a:latin typeface="Comic Sans MS" panose="030F0702030302020204" pitchFamily="66" charset="0"/>
              </a:rPr>
              <a:t>A greater surface area meaning…</a:t>
            </a:r>
          </a:p>
          <a:p>
            <a:pPr marL="18900">
              <a:buSzPct val="110000"/>
              <a:defRPr/>
            </a:pPr>
            <a:endParaRPr lang="en-GB" sz="1000" dirty="0">
              <a:latin typeface="Comic Sans MS" panose="030F0702030302020204" pitchFamily="66" charset="0"/>
            </a:endParaRPr>
          </a:p>
          <a:p>
            <a:pPr marL="361800" indent="-342900">
              <a:buSzPct val="110000"/>
              <a:buFont typeface="Arial" panose="020B0604020202020204" pitchFamily="34" charset="0"/>
              <a:buChar char="•"/>
              <a:defRPr/>
            </a:pPr>
            <a:r>
              <a:rPr lang="en-GB" sz="2400" dirty="0">
                <a:latin typeface="Comic Sans MS" panose="030F0702030302020204" pitchFamily="66" charset="0"/>
              </a:rPr>
              <a:t>The rate of a reaction can be measured by the decrease in mass over time or the amount of gas produced over time.</a:t>
            </a:r>
          </a:p>
          <a:p>
            <a:pPr marL="18900">
              <a:buSzPct val="110000"/>
              <a:defRPr/>
            </a:pPr>
            <a:endParaRPr lang="en-GB" sz="1000" dirty="0">
              <a:latin typeface="Comic Sans MS" panose="030F0702030302020204" pitchFamily="66" charset="0"/>
            </a:endParaRPr>
          </a:p>
          <a:p>
            <a:pPr marL="342900" indent="-324000">
              <a:buSzPct val="110000"/>
              <a:buFont typeface="Arial" panose="020B0604020202020204" pitchFamily="34" charset="0"/>
              <a:buChar char="•"/>
              <a:defRPr/>
            </a:pPr>
            <a:r>
              <a:rPr lang="en-GB" sz="2400" dirty="0">
                <a:latin typeface="Comic Sans MS" panose="030F0702030302020204" pitchFamily="66" charset="0"/>
              </a:rPr>
              <a:t>Catalysts are substances that can be added to chemical reactions to speed them up. They reduce the energy that two colliding particle must have to produce a reaction.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BDF2665D-AF79-4AB4-96C3-4D43143EE6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092280" y="6677273"/>
            <a:ext cx="2895600" cy="280119"/>
          </a:xfrm>
        </p:spPr>
        <p:txBody>
          <a:bodyPr/>
          <a:lstStyle/>
          <a:p>
            <a:r>
              <a:rPr lang="en-GB" sz="800" dirty="0">
                <a:solidFill>
                  <a:schemeClr val="bg1">
                    <a:lumMod val="85000"/>
                  </a:schemeClr>
                </a:solidFill>
              </a:rPr>
              <a:t>nextpagescience ©</a:t>
            </a:r>
          </a:p>
        </p:txBody>
      </p:sp>
    </p:spTree>
    <p:extLst>
      <p:ext uri="{BB962C8B-B14F-4D97-AF65-F5344CB8AC3E}">
        <p14:creationId xmlns:p14="http://schemas.microsoft.com/office/powerpoint/2010/main" val="2700102017"/>
      </p:ext>
    </p:extLst>
  </p:cSld>
  <p:clrMapOvr>
    <a:masterClrMapping/>
  </p:clrMapOvr>
</p:sld>
</file>

<file path=ppt/theme/theme1.xml><?xml version="1.0" encoding="utf-8"?>
<a:theme xmlns:a="http://schemas.openxmlformats.org/drawingml/2006/main" name="Lab safety &amp; apparatus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6489</TotalTime>
  <Words>241</Words>
  <Application>Microsoft Office PowerPoint</Application>
  <PresentationFormat>On-screen Show (4:3)</PresentationFormat>
  <Paragraphs>39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Comic Sans MS</vt:lpstr>
      <vt:lpstr>OpenDyslexic</vt:lpstr>
      <vt:lpstr>Lab safety &amp; apparatus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Digestion</dc:title>
  <dc:creator>Simon Cox</dc:creator>
  <cp:lastModifiedBy>Amanda Sharp</cp:lastModifiedBy>
  <cp:revision>512</cp:revision>
  <cp:lastPrinted>2016-09-29T14:32:46Z</cp:lastPrinted>
  <dcterms:created xsi:type="dcterms:W3CDTF">2014-09-06T19:55:35Z</dcterms:created>
  <dcterms:modified xsi:type="dcterms:W3CDTF">2021-03-28T18:37:58Z</dcterms:modified>
</cp:coreProperties>
</file>