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56" r:id="rId2"/>
    <p:sldId id="3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2mzgrtjzp7NlQdUZK/5Jqw==" hashData="rwys62zjfynx+VWi9aZ385AMZsAJygOifMzKpGWcWsfA78a6uBCDZDyBHbe0UB85/Dio5tcbY3qNkZGn6euC7w=="/>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Sharp" initials="AS" lastIdx="1" clrIdx="0">
    <p:extLst>
      <p:ext uri="{19B8F6BF-5375-455C-9EA6-DF929625EA0E}">
        <p15:presenceInfo xmlns:p15="http://schemas.microsoft.com/office/powerpoint/2012/main" userId="7a612f8827154d0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F79F"/>
    <a:srgbClr val="E3559F"/>
    <a:srgbClr val="F1A1E7"/>
    <a:srgbClr val="F4E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4249" autoAdjust="0"/>
  </p:normalViewPr>
  <p:slideViewPr>
    <p:cSldViewPr>
      <p:cViewPr>
        <p:scale>
          <a:sx n="66" d="100"/>
          <a:sy n="66" d="100"/>
        </p:scale>
        <p:origin x="1140" y="48"/>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129211-22DE-4B58-B8E4-CD4AF08424FD}" type="datetimeFigureOut">
              <a:rPr lang="en-GB" smtClean="0"/>
              <a:t>31/03/2021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C0B10-1D6E-4ED7-9A19-E964CF7F1059}" type="slidenum">
              <a:rPr lang="en-GB" smtClean="0"/>
              <a:t>‹#›</a:t>
            </a:fld>
            <a:endParaRPr lang="en-GB" dirty="0"/>
          </a:p>
        </p:txBody>
      </p:sp>
    </p:spTree>
    <p:extLst>
      <p:ext uri="{BB962C8B-B14F-4D97-AF65-F5344CB8AC3E}">
        <p14:creationId xmlns:p14="http://schemas.microsoft.com/office/powerpoint/2010/main" val="388897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Questions appear in slide show.</a:t>
            </a:r>
          </a:p>
          <a:p>
            <a:endParaRPr lang="en-GB" dirty="0"/>
          </a:p>
        </p:txBody>
      </p:sp>
      <p:sp>
        <p:nvSpPr>
          <p:cNvPr id="4" name="Slide Number Placeholder 3"/>
          <p:cNvSpPr>
            <a:spLocks noGrp="1"/>
          </p:cNvSpPr>
          <p:nvPr>
            <p:ph type="sldNum" sz="quarter" idx="5"/>
          </p:nvPr>
        </p:nvSpPr>
        <p:spPr/>
        <p:txBody>
          <a:bodyPr/>
          <a:lstStyle/>
          <a:p>
            <a:fld id="{30CC0B10-1D6E-4ED7-9A19-E964CF7F1059}" type="slidenum">
              <a:rPr lang="en-GB" smtClean="0"/>
              <a:t>1</a:t>
            </a:fld>
            <a:endParaRPr lang="en-GB" dirty="0"/>
          </a:p>
        </p:txBody>
      </p:sp>
    </p:spTree>
    <p:extLst>
      <p:ext uri="{BB962C8B-B14F-4D97-AF65-F5344CB8AC3E}">
        <p14:creationId xmlns:p14="http://schemas.microsoft.com/office/powerpoint/2010/main" val="3999657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CC0B10-1D6E-4ED7-9A19-E964CF7F1059}" type="slidenum">
              <a:rPr lang="en-GB" smtClean="0"/>
              <a:t>2</a:t>
            </a:fld>
            <a:endParaRPr lang="en-GB" dirty="0"/>
          </a:p>
        </p:txBody>
      </p:sp>
    </p:spTree>
    <p:extLst>
      <p:ext uri="{BB962C8B-B14F-4D97-AF65-F5344CB8AC3E}">
        <p14:creationId xmlns:p14="http://schemas.microsoft.com/office/powerpoint/2010/main" val="2188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fld id="{F67EAD8C-579F-4197-9295-2977F6A25BB9}" type="datetime1">
              <a:rPr lang="en-GB" smtClean="0">
                <a:solidFill>
                  <a:srgbClr val="000000"/>
                </a:solidFill>
              </a:rPr>
              <a:t>31/03/2021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397941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5D0A5F54-BC7C-4F8C-8687-49442D5DAA48}" type="datetime1">
              <a:rPr lang="en-GB" smtClean="0">
                <a:solidFill>
                  <a:srgbClr val="000000"/>
                </a:solidFill>
              </a:rPr>
              <a:t>31/03/2021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4988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3FABEB11-3519-4ECA-BFE3-EF0B404FD0F6}" type="datetime1">
              <a:rPr lang="en-GB" smtClean="0">
                <a:solidFill>
                  <a:srgbClr val="000000"/>
                </a:solidFill>
              </a:rPr>
              <a:t>31/03/2021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3557770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424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89DF58BD-B30C-49BD-B9DA-614B50A75B76}" type="datetime1">
              <a:rPr lang="en-GB" smtClean="0">
                <a:solidFill>
                  <a:srgbClr val="000000"/>
                </a:solidFill>
              </a:rPr>
              <a:t>31/03/2021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8270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FEBE91C-797C-413E-8889-61DA4147311B}" type="datetime1">
              <a:rPr lang="en-GB" smtClean="0">
                <a:solidFill>
                  <a:srgbClr val="000000"/>
                </a:solidFill>
              </a:rPr>
              <a:t>31/03/2021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59173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4BE8FF77-F639-45AA-93C7-41B950F8397A}" type="datetime1">
              <a:rPr lang="en-GB" smtClean="0">
                <a:solidFill>
                  <a:srgbClr val="000000"/>
                </a:solidFill>
              </a:rPr>
              <a:t>31/03/2021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6542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9CF38EA1-6721-4E78-B7BA-10BADB412373}" type="datetime1">
              <a:rPr lang="en-GB" smtClean="0">
                <a:solidFill>
                  <a:srgbClr val="000000"/>
                </a:solidFill>
              </a:rPr>
              <a:t>31/03/2021</a:t>
            </a:fld>
            <a:endParaRPr lang="en-GB"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9"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07395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74ECF0CB-B6A6-4AC2-9E34-43F826B7845D}" type="datetime1">
              <a:rPr lang="en-GB" smtClean="0">
                <a:solidFill>
                  <a:srgbClr val="000000"/>
                </a:solidFill>
              </a:rPr>
              <a:t>31/03/2021</a:t>
            </a:fld>
            <a:endParaRPr lang="en-GB"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5"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5827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F67CC1D-B1AA-45F5-9699-489F89337A7B}" type="datetime1">
              <a:rPr lang="en-GB" smtClean="0">
                <a:solidFill>
                  <a:srgbClr val="000000"/>
                </a:solidFill>
              </a:rPr>
              <a:t>31/03/2021</a:t>
            </a:fld>
            <a:endParaRPr lang="en-GB"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4"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59519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18B35D-4F6F-47EC-8FCC-E7406E831836}" type="datetime1">
              <a:rPr lang="en-GB" smtClean="0">
                <a:solidFill>
                  <a:srgbClr val="000000"/>
                </a:solidFill>
              </a:rPr>
              <a:t>31/03/2021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72824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741E714-B110-45C7-ACCB-6202886E7BE3}" type="datetime1">
              <a:rPr lang="en-GB" smtClean="0">
                <a:solidFill>
                  <a:srgbClr val="000000"/>
                </a:solidFill>
              </a:rPr>
              <a:t>31/03/2021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01634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8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fld id="{1AC82CC8-390A-4C47-8A0B-039213F7A8B2}" type="datetime1">
              <a:rPr lang="en-GB" smtClean="0">
                <a:solidFill>
                  <a:srgbClr val="000000"/>
                </a:solidFill>
              </a:rPr>
              <a:t>31/03/2021</a:t>
            </a:fld>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defRPr>
            </a:lvl1pPr>
          </a:lstStyle>
          <a:p>
            <a:r>
              <a:rPr lang="en-GB" dirty="0">
                <a:solidFill>
                  <a:srgbClr val="000000"/>
                </a:solidFill>
              </a:rPr>
              <a:t>© B+W Pubs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62740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rtl="0" eaLnBrk="1" fontAlgn="base" hangingPunct="1">
        <a:spcBef>
          <a:spcPct val="0"/>
        </a:spcBef>
        <a:spcAft>
          <a:spcPct val="0"/>
        </a:spcAft>
        <a:defRPr sz="4400">
          <a:solidFill>
            <a:schemeClr val="tx2"/>
          </a:solidFill>
          <a:latin typeface="OpenDyslexic" panose="00000500000000000000" pitchFamily="50" charset="0"/>
          <a:ea typeface="ＭＳ Ｐゴシック" charset="0"/>
          <a:cs typeface="+mj-cs"/>
        </a:defRPr>
      </a:lvl1pPr>
      <a:lvl2pPr algn="ctr" rtl="0" eaLnBrk="1" fontAlgn="base" hangingPunct="1">
        <a:spcBef>
          <a:spcPct val="0"/>
        </a:spcBef>
        <a:spcAft>
          <a:spcPct val="0"/>
        </a:spcAft>
        <a:defRPr sz="4400">
          <a:solidFill>
            <a:schemeClr val="tx2"/>
          </a:solidFill>
          <a:latin typeface="OpenDyslexic" charset="0"/>
          <a:ea typeface="ＭＳ Ｐゴシック" charset="0"/>
        </a:defRPr>
      </a:lvl2pPr>
      <a:lvl3pPr algn="ctr" rtl="0" eaLnBrk="1" fontAlgn="base" hangingPunct="1">
        <a:spcBef>
          <a:spcPct val="0"/>
        </a:spcBef>
        <a:spcAft>
          <a:spcPct val="0"/>
        </a:spcAft>
        <a:defRPr sz="4400">
          <a:solidFill>
            <a:schemeClr val="tx2"/>
          </a:solidFill>
          <a:latin typeface="OpenDyslexic" charset="0"/>
          <a:ea typeface="ＭＳ Ｐゴシック" charset="0"/>
        </a:defRPr>
      </a:lvl3pPr>
      <a:lvl4pPr algn="ctr" rtl="0" eaLnBrk="1" fontAlgn="base" hangingPunct="1">
        <a:spcBef>
          <a:spcPct val="0"/>
        </a:spcBef>
        <a:spcAft>
          <a:spcPct val="0"/>
        </a:spcAft>
        <a:defRPr sz="4400">
          <a:solidFill>
            <a:schemeClr val="tx2"/>
          </a:solidFill>
          <a:latin typeface="OpenDyslexic" charset="0"/>
          <a:ea typeface="ＭＳ Ｐゴシック" charset="0"/>
        </a:defRPr>
      </a:lvl4pPr>
      <a:lvl5pPr algn="ctr" rtl="0" eaLnBrk="1" fontAlgn="base" hangingPunct="1">
        <a:spcBef>
          <a:spcPct val="0"/>
        </a:spcBef>
        <a:spcAft>
          <a:spcPct val="0"/>
        </a:spcAft>
        <a:defRPr sz="4400">
          <a:solidFill>
            <a:schemeClr val="tx2"/>
          </a:solidFill>
          <a:latin typeface="OpenDyslexic" charset="0"/>
          <a:ea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OpenDyslexic" panose="00000500000000000000" pitchFamily="50" charset="0"/>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OpenDyslexic" panose="00000500000000000000" pitchFamily="50" charset="0"/>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OpenDyslexic" panose="00000500000000000000" pitchFamily="50" charset="0"/>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OpenDyslexic" panose="00000500000000000000" pitchFamily="50" charset="0"/>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OpenDyslexic" panose="00000500000000000000" pitchFamily="50" charset="0"/>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606C698-7604-4C21-B97C-9E2C305F5A75}"/>
              </a:ext>
            </a:extLst>
          </p:cNvPr>
          <p:cNvSpPr txBox="1"/>
          <p:nvPr/>
        </p:nvSpPr>
        <p:spPr>
          <a:xfrm>
            <a:off x="357562" y="1052736"/>
            <a:ext cx="8428875" cy="92333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wrap="square" rtlCol="0">
            <a:spAutoFit/>
          </a:bodyPr>
          <a:lstStyle/>
          <a:p>
            <a:r>
              <a:rPr lang="en-GB" b="1" dirty="0">
                <a:latin typeface="Comic Sans MS" panose="030F0702030302020204" pitchFamily="66" charset="0"/>
              </a:rPr>
              <a:t>DO IT NOW</a:t>
            </a:r>
            <a:r>
              <a:rPr lang="en-GB" dirty="0">
                <a:latin typeface="Comic Sans MS" panose="030F0702030302020204" pitchFamily="66" charset="0"/>
              </a:rPr>
              <a:t>; Remember, elements higher up in the reactivity series will displace elements lower down. Write down and use the words                  </a:t>
            </a:r>
            <a:r>
              <a:rPr lang="en-GB" b="1" dirty="0">
                <a:latin typeface="Comic Sans MS" panose="030F0702030302020204" pitchFamily="66" charset="0"/>
              </a:rPr>
              <a:t>WILL </a:t>
            </a:r>
            <a:r>
              <a:rPr lang="en-GB" dirty="0">
                <a:latin typeface="Comic Sans MS" panose="030F0702030302020204" pitchFamily="66" charset="0"/>
              </a:rPr>
              <a:t>or </a:t>
            </a:r>
            <a:r>
              <a:rPr lang="en-GB" b="1" dirty="0">
                <a:latin typeface="Comic Sans MS" panose="030F0702030302020204" pitchFamily="66" charset="0"/>
              </a:rPr>
              <a:t>WILL NOT</a:t>
            </a:r>
            <a:r>
              <a:rPr lang="en-GB" dirty="0">
                <a:latin typeface="Comic Sans MS" panose="030F0702030302020204" pitchFamily="66" charset="0"/>
              </a:rPr>
              <a:t> to complete the gaps below.</a:t>
            </a:r>
            <a:endParaRPr lang="en-GB" b="1" dirty="0">
              <a:latin typeface="Comic Sans MS" panose="030F0702030302020204" pitchFamily="66" charset="0"/>
            </a:endParaRPr>
          </a:p>
        </p:txBody>
      </p:sp>
      <p:sp>
        <p:nvSpPr>
          <p:cNvPr id="14" name="TextBox 13">
            <a:extLst>
              <a:ext uri="{FF2B5EF4-FFF2-40B4-BE49-F238E27FC236}">
                <a16:creationId xmlns:a16="http://schemas.microsoft.com/office/drawing/2014/main" id="{45E723D2-1B76-40A2-803B-8BBF4AA9D5A5}"/>
              </a:ext>
            </a:extLst>
          </p:cNvPr>
          <p:cNvSpPr txBox="1"/>
          <p:nvPr/>
        </p:nvSpPr>
        <p:spPr>
          <a:xfrm>
            <a:off x="391318" y="166003"/>
            <a:ext cx="8361363"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a:spAutoFit/>
          </a:bodyPr>
          <a:lstStyle/>
          <a:p>
            <a:pPr>
              <a:defRPr/>
            </a:pPr>
            <a:r>
              <a:rPr lang="en-GB" sz="2400" dirty="0">
                <a:latin typeface="Comic Sans MS" panose="030F0702030302020204" pitchFamily="66" charset="0"/>
              </a:rPr>
              <a:t>Write down the date and today’s title</a:t>
            </a:r>
          </a:p>
          <a:p>
            <a:pPr>
              <a:defRPr/>
            </a:pPr>
            <a:r>
              <a:rPr lang="en-GB" sz="2400" b="1" dirty="0">
                <a:latin typeface="Comic Sans MS" panose="030F0702030302020204" pitchFamily="66" charset="0"/>
              </a:rPr>
              <a:t>USING CARBON TO OBTAIN METALS FROM ORES</a:t>
            </a:r>
          </a:p>
        </p:txBody>
      </p:sp>
      <p:sp>
        <p:nvSpPr>
          <p:cNvPr id="10" name="TextBox 9">
            <a:extLst>
              <a:ext uri="{FF2B5EF4-FFF2-40B4-BE49-F238E27FC236}">
                <a16:creationId xmlns:a16="http://schemas.microsoft.com/office/drawing/2014/main" id="{71DDAF70-A7D3-4423-8D52-B60F0289393A}"/>
              </a:ext>
            </a:extLst>
          </p:cNvPr>
          <p:cNvSpPr txBox="1"/>
          <p:nvPr/>
        </p:nvSpPr>
        <p:spPr>
          <a:xfrm>
            <a:off x="19536" y="5445224"/>
            <a:ext cx="9124464" cy="138499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wrap="square">
            <a:spAutoFit/>
          </a:bodyPr>
          <a:lstStyle/>
          <a:p>
            <a:pPr algn="ctr">
              <a:defRPr/>
            </a:pPr>
            <a:r>
              <a:rPr lang="en-GB" sz="2400" b="1" u="sng" dirty="0">
                <a:latin typeface="Comic Sans MS" panose="030F0702030302020204" pitchFamily="66" charset="0"/>
              </a:rPr>
              <a:t>Stretch</a:t>
            </a:r>
          </a:p>
          <a:p>
            <a:pPr>
              <a:defRPr/>
            </a:pPr>
            <a:r>
              <a:rPr lang="en-GB" sz="2000" dirty="0">
                <a:latin typeface="Comic Sans MS" panose="030F0702030302020204" pitchFamily="66" charset="0"/>
              </a:rPr>
              <a:t>Carbon can be used to obtain iron from iron oxide, look at the above equation, what is happening?                                                                                  Iron is used to make steel. How many uses of steel can you come up with?</a:t>
            </a:r>
          </a:p>
        </p:txBody>
      </p:sp>
      <p:sp>
        <p:nvSpPr>
          <p:cNvPr id="11" name="Footer Placeholder 1">
            <a:extLst>
              <a:ext uri="{FF2B5EF4-FFF2-40B4-BE49-F238E27FC236}">
                <a16:creationId xmlns:a16="http://schemas.microsoft.com/office/drawing/2014/main" id="{5F4F5C75-4E2C-4583-8D34-63EBE068CD07}"/>
              </a:ext>
            </a:extLst>
          </p:cNvPr>
          <p:cNvSpPr>
            <a:spLocks noGrp="1"/>
          </p:cNvSpPr>
          <p:nvPr>
            <p:ph type="ftr" sz="quarter" idx="11"/>
          </p:nvPr>
        </p:nvSpPr>
        <p:spPr>
          <a:xfrm>
            <a:off x="7149008" y="6658107"/>
            <a:ext cx="2895600" cy="280119"/>
          </a:xfrm>
        </p:spPr>
        <p:txBody>
          <a:bodyPr/>
          <a:lstStyle/>
          <a:p>
            <a:r>
              <a:rPr lang="en-GB" sz="800" dirty="0">
                <a:solidFill>
                  <a:schemeClr val="bg1">
                    <a:lumMod val="85000"/>
                  </a:schemeClr>
                </a:solidFill>
              </a:rPr>
              <a:t>nextpagescience ©</a:t>
            </a:r>
          </a:p>
        </p:txBody>
      </p:sp>
      <p:sp>
        <p:nvSpPr>
          <p:cNvPr id="2" name="TextBox 1">
            <a:extLst>
              <a:ext uri="{FF2B5EF4-FFF2-40B4-BE49-F238E27FC236}">
                <a16:creationId xmlns:a16="http://schemas.microsoft.com/office/drawing/2014/main" id="{B0FC843E-9A66-4B8B-9ED5-5C963B981AAD}"/>
              </a:ext>
            </a:extLst>
          </p:cNvPr>
          <p:cNvSpPr txBox="1"/>
          <p:nvPr/>
        </p:nvSpPr>
        <p:spPr>
          <a:xfrm>
            <a:off x="323529" y="2132856"/>
            <a:ext cx="5004726" cy="281128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nSpc>
                <a:spcPct val="150000"/>
              </a:lnSpc>
            </a:pPr>
            <a:r>
              <a:rPr lang="en-GB" sz="2000" dirty="0">
                <a:latin typeface="Comic Sans MS" panose="030F0702030302020204" pitchFamily="66" charset="0"/>
              </a:rPr>
              <a:t>Carbon ________ displace aluminium.</a:t>
            </a:r>
          </a:p>
          <a:p>
            <a:pPr>
              <a:lnSpc>
                <a:spcPct val="150000"/>
              </a:lnSpc>
            </a:pPr>
            <a:r>
              <a:rPr lang="en-GB" sz="2000" dirty="0">
                <a:latin typeface="Comic Sans MS" panose="030F0702030302020204" pitchFamily="66" charset="0"/>
              </a:rPr>
              <a:t>Carbon ________ displace lead.</a:t>
            </a:r>
          </a:p>
          <a:p>
            <a:pPr>
              <a:lnSpc>
                <a:spcPct val="150000"/>
              </a:lnSpc>
            </a:pPr>
            <a:r>
              <a:rPr lang="en-GB" sz="2000" dirty="0">
                <a:latin typeface="Comic Sans MS" panose="030F0702030302020204" pitchFamily="66" charset="0"/>
              </a:rPr>
              <a:t>Carbon ________ displace magnesium.</a:t>
            </a:r>
          </a:p>
          <a:p>
            <a:pPr>
              <a:lnSpc>
                <a:spcPct val="150000"/>
              </a:lnSpc>
            </a:pPr>
            <a:r>
              <a:rPr lang="en-GB" sz="2000" dirty="0">
                <a:latin typeface="Comic Sans MS" panose="030F0702030302020204" pitchFamily="66" charset="0"/>
              </a:rPr>
              <a:t>Carbon ________ displace copper.</a:t>
            </a:r>
          </a:p>
          <a:p>
            <a:pPr>
              <a:lnSpc>
                <a:spcPct val="150000"/>
              </a:lnSpc>
            </a:pPr>
            <a:r>
              <a:rPr lang="en-GB" sz="2000" dirty="0">
                <a:latin typeface="Comic Sans MS" panose="030F0702030302020204" pitchFamily="66" charset="0"/>
              </a:rPr>
              <a:t>Carbon ________ displace iron.</a:t>
            </a:r>
          </a:p>
          <a:p>
            <a:pPr>
              <a:lnSpc>
                <a:spcPct val="150000"/>
              </a:lnSpc>
            </a:pPr>
            <a:r>
              <a:rPr lang="en-GB" sz="2000" dirty="0">
                <a:latin typeface="Comic Sans MS" panose="030F0702030302020204" pitchFamily="66" charset="0"/>
              </a:rPr>
              <a:t>Carbon ________ displace calcium.</a:t>
            </a:r>
          </a:p>
        </p:txBody>
      </p:sp>
      <p:sp>
        <p:nvSpPr>
          <p:cNvPr id="9" name="Text Box 2">
            <a:extLst>
              <a:ext uri="{FF2B5EF4-FFF2-40B4-BE49-F238E27FC236}">
                <a16:creationId xmlns:a16="http://schemas.microsoft.com/office/drawing/2014/main" id="{E2AF301A-5297-4658-AEF2-55CD0A4648FD}"/>
              </a:ext>
            </a:extLst>
          </p:cNvPr>
          <p:cNvSpPr txBox="1">
            <a:spLocks noChangeArrowheads="1"/>
          </p:cNvSpPr>
          <p:nvPr/>
        </p:nvSpPr>
        <p:spPr bwMode="auto">
          <a:xfrm>
            <a:off x="5652120" y="2132855"/>
            <a:ext cx="3119662" cy="3096345"/>
          </a:xfrm>
          <a:prstGeom prst="rect">
            <a:avLst/>
          </a:prstGeom>
          <a:solidFill>
            <a:srgbClr val="F3F3F3"/>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sng" strike="noStrike" cap="none" normalizeH="0" baseline="0" dirty="0">
                <a:ln>
                  <a:noFill/>
                </a:ln>
                <a:solidFill>
                  <a:srgbClr val="000000"/>
                </a:solidFill>
                <a:effectLst/>
                <a:latin typeface="Comic Sans MS" panose="030F0702030302020204" pitchFamily="66" charset="0"/>
              </a:rPr>
              <a:t>Reactivity series</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potassium              </a:t>
            </a:r>
            <a:r>
              <a:rPr kumimoji="0" lang="en-GB" altLang="en-US" sz="1200" b="1" i="0" u="none" strike="noStrike" cap="none" normalizeH="0" baseline="0" dirty="0">
                <a:ln>
                  <a:noFill/>
                </a:ln>
                <a:solidFill>
                  <a:srgbClr val="000000"/>
                </a:solidFill>
                <a:effectLst/>
                <a:latin typeface="Comic Sans MS" panose="030F0702030302020204" pitchFamily="66" charset="0"/>
              </a:rPr>
              <a:t>Most reactive</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sodium</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calcium</a:t>
            </a:r>
          </a:p>
          <a:p>
            <a:pPr marL="0" marR="0" lvl="0" indent="0" algn="l" defTabSz="914400" rtl="0" eaLnBrk="0" fontAlgn="base" latinLnBrk="0" hangingPunct="0">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Comic Sans MS" panose="030F0702030302020204" pitchFamily="66" charset="0"/>
              </a:rPr>
              <a:t> </a:t>
            </a:r>
            <a:r>
              <a:rPr kumimoji="0" lang="en-GB" altLang="en-US" sz="1200" i="0" u="none" strike="noStrike" cap="none" normalizeH="0" baseline="0" dirty="0">
                <a:ln>
                  <a:noFill/>
                </a:ln>
                <a:solidFill>
                  <a:srgbClr val="000000"/>
                </a:solidFill>
                <a:effectLst/>
                <a:latin typeface="Comic Sans MS" panose="030F0702030302020204" pitchFamily="66" charset="0"/>
              </a:rPr>
              <a:t>magnesium</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aluminium</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a:t>
            </a:r>
            <a:r>
              <a:rPr kumimoji="0" lang="en-GB" altLang="en-US" sz="1200" b="1" i="0" u="none" strike="noStrike" cap="none" normalizeH="0" baseline="0" dirty="0">
                <a:ln>
                  <a:noFill/>
                </a:ln>
                <a:solidFill>
                  <a:srgbClr val="000000"/>
                </a:solidFill>
                <a:effectLst/>
                <a:latin typeface="Comic Sans MS" panose="030F0702030302020204" pitchFamily="66" charset="0"/>
              </a:rPr>
              <a:t>carbon</a:t>
            </a:r>
          </a:p>
          <a:p>
            <a:pPr marL="0" marR="0" lvl="0" indent="0" algn="l" defTabSz="914400" rtl="0" eaLnBrk="0" fontAlgn="base" latinLnBrk="0" hangingPunct="0">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Comic Sans MS" panose="030F0702030302020204" pitchFamily="66" charset="0"/>
              </a:rPr>
              <a:t> </a:t>
            </a:r>
            <a:r>
              <a:rPr kumimoji="0" lang="en-GB" altLang="en-US" sz="1200" i="0" u="none" strike="noStrike" cap="none" normalizeH="0" baseline="0" dirty="0">
                <a:ln>
                  <a:noFill/>
                </a:ln>
                <a:solidFill>
                  <a:srgbClr val="000000"/>
                </a:solidFill>
                <a:effectLst/>
                <a:latin typeface="Comic Sans MS" panose="030F0702030302020204" pitchFamily="66" charset="0"/>
              </a:rPr>
              <a:t>zinc</a:t>
            </a:r>
          </a:p>
          <a:p>
            <a:pPr marL="0" marR="0" lvl="0" indent="0" algn="l" defTabSz="914400" rtl="0" eaLnBrk="0" fontAlgn="base" latinLnBrk="0" hangingPunct="0">
              <a:spcBef>
                <a:spcPct val="0"/>
              </a:spcBef>
              <a:spcAft>
                <a:spcPct val="0"/>
              </a:spcAft>
              <a:buClrTx/>
              <a:buSzTx/>
              <a:buFontTx/>
              <a:buNone/>
              <a:tabLst/>
            </a:pPr>
            <a:r>
              <a:rPr kumimoji="0" lang="en-GB" altLang="en-US" sz="1200" i="0" u="none" strike="noStrike" cap="none" normalizeH="0" baseline="0" dirty="0">
                <a:ln>
                  <a:noFill/>
                </a:ln>
                <a:solidFill>
                  <a:srgbClr val="000000"/>
                </a:solidFill>
                <a:effectLst/>
                <a:latin typeface="Comic Sans MS" panose="030F0702030302020204" pitchFamily="66" charset="0"/>
              </a:rPr>
              <a:t> </a:t>
            </a:r>
            <a:r>
              <a:rPr kumimoji="0" lang="en-GB" altLang="en-US" sz="1200" b="1" i="0" u="none" strike="noStrike" cap="none" normalizeH="0" baseline="0" dirty="0">
                <a:ln>
                  <a:noFill/>
                </a:ln>
                <a:solidFill>
                  <a:srgbClr val="000000"/>
                </a:solidFill>
                <a:effectLst/>
                <a:latin typeface="Comic Sans MS" panose="030F0702030302020204" pitchFamily="66" charset="0"/>
              </a:rPr>
              <a:t>iron</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tin </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lead</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hydrogen </a:t>
            </a:r>
          </a:p>
          <a:p>
            <a:pPr marL="0" marR="0" lvl="0" indent="0" algn="l" defTabSz="914400" rtl="0" eaLnBrk="0" fontAlgn="base" latinLnBrk="0" hangingPunct="0">
              <a:spcBef>
                <a:spcPct val="0"/>
              </a:spcBef>
              <a:spcAft>
                <a:spcPct val="0"/>
              </a:spcAft>
              <a:buClrTx/>
              <a:buSzTx/>
              <a:buFontTx/>
              <a:buNone/>
              <a:tabLst/>
            </a:pPr>
            <a:r>
              <a:rPr kumimoji="0" lang="en-GB" altLang="en-US" sz="1200" i="0" u="none" strike="noStrike" cap="none" normalizeH="0" baseline="0" dirty="0">
                <a:ln>
                  <a:noFill/>
                </a:ln>
                <a:solidFill>
                  <a:srgbClr val="000000"/>
                </a:solidFill>
                <a:effectLst/>
                <a:latin typeface="Comic Sans MS" panose="030F0702030302020204" pitchFamily="66" charset="0"/>
              </a:rPr>
              <a:t> copper</a:t>
            </a:r>
            <a:r>
              <a:rPr kumimoji="0" lang="en-GB" altLang="en-US" sz="1200" i="1" u="none" strike="noStrike" cap="none" normalizeH="0" baseline="0" dirty="0">
                <a:ln>
                  <a:noFill/>
                </a:ln>
                <a:solidFill>
                  <a:srgbClr val="000000"/>
                </a:solidFill>
                <a:effectLst/>
                <a:latin typeface="Comic Sans MS" panose="030F0702030302020204" pitchFamily="66" charset="0"/>
              </a:rPr>
              <a:t>  </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silver</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gold</a:t>
            </a:r>
          </a:p>
          <a:p>
            <a:pPr marL="0" marR="0" lvl="0" indent="0" algn="l" defTabSz="914400" rtl="0" eaLnBrk="0" fontAlgn="base" latinLnBrk="0" hangingPunct="0">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omic Sans MS" panose="030F0702030302020204" pitchFamily="66" charset="0"/>
              </a:rPr>
              <a:t> platinum                 </a:t>
            </a:r>
            <a:r>
              <a:rPr kumimoji="0" lang="en-GB" altLang="en-US" sz="1200" b="1" i="0" u="none" strike="noStrike" cap="none" normalizeH="0" baseline="0" dirty="0">
                <a:ln>
                  <a:noFill/>
                </a:ln>
                <a:solidFill>
                  <a:srgbClr val="000000"/>
                </a:solidFill>
                <a:effectLst/>
                <a:latin typeface="Comic Sans MS" panose="030F0702030302020204" pitchFamily="66" charset="0"/>
              </a:rPr>
              <a:t>Least reactive</a:t>
            </a:r>
            <a:endParaRPr kumimoji="0" lang="en-GB" altLang="en-US" sz="1200" b="0" i="0"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1" i="1"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1" i="1" u="none" strike="noStrike" cap="none" normalizeH="0" baseline="0" dirty="0">
              <a:ln>
                <a:noFill/>
              </a:ln>
              <a:solidFill>
                <a:srgbClr val="000000"/>
              </a:solidFill>
              <a:effectLst/>
              <a:latin typeface="Comic Sans MS" panose="030F070203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3">
            <a:extLst>
              <a:ext uri="{FF2B5EF4-FFF2-40B4-BE49-F238E27FC236}">
                <a16:creationId xmlns:a16="http://schemas.microsoft.com/office/drawing/2014/main" id="{B9B0FD04-DCD7-45B2-9EAB-4A6219E19682}"/>
              </a:ext>
            </a:extLst>
          </p:cNvPr>
          <p:cNvCxnSpPr>
            <a:cxnSpLocks noChangeShapeType="1"/>
          </p:cNvCxnSpPr>
          <p:nvPr/>
        </p:nvCxnSpPr>
        <p:spPr bwMode="auto">
          <a:xfrm flipV="1">
            <a:off x="6899574" y="2507749"/>
            <a:ext cx="0" cy="2664296"/>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pic>
        <p:nvPicPr>
          <p:cNvPr id="13" name="Picture 12" descr="A picture containing clipart&#10;&#10;Description automatically generated">
            <a:extLst>
              <a:ext uri="{FF2B5EF4-FFF2-40B4-BE49-F238E27FC236}">
                <a16:creationId xmlns:a16="http://schemas.microsoft.com/office/drawing/2014/main" id="{7D2829C3-BAA5-4CC9-92F3-4C6ABD1B46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3567" y="2929477"/>
            <a:ext cx="1244349" cy="1581154"/>
          </a:xfrm>
          <a:prstGeom prst="rect">
            <a:avLst/>
          </a:prstGeom>
        </p:spPr>
      </p:pic>
      <p:sp>
        <p:nvSpPr>
          <p:cNvPr id="15" name="TextBox 14">
            <a:extLst>
              <a:ext uri="{FF2B5EF4-FFF2-40B4-BE49-F238E27FC236}">
                <a16:creationId xmlns:a16="http://schemas.microsoft.com/office/drawing/2014/main" id="{3610A877-2BA5-4B83-9ADE-B724C5BC493D}"/>
              </a:ext>
            </a:extLst>
          </p:cNvPr>
          <p:cNvSpPr txBox="1"/>
          <p:nvPr/>
        </p:nvSpPr>
        <p:spPr>
          <a:xfrm>
            <a:off x="343402" y="2132855"/>
            <a:ext cx="5004726" cy="281128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nSpc>
                <a:spcPct val="150000"/>
              </a:lnSpc>
            </a:pPr>
            <a:r>
              <a:rPr lang="en-GB" sz="2000" dirty="0">
                <a:latin typeface="Comic Sans MS" panose="030F0702030302020204" pitchFamily="66" charset="0"/>
              </a:rPr>
              <a:t>Carbon </a:t>
            </a:r>
            <a:r>
              <a:rPr lang="en-GB" sz="2000" b="1" u="sng" dirty="0">
                <a:latin typeface="Comic Sans MS" panose="030F0702030302020204" pitchFamily="66" charset="0"/>
              </a:rPr>
              <a:t>WILL NOT </a:t>
            </a:r>
            <a:r>
              <a:rPr lang="en-GB" sz="2000" dirty="0">
                <a:latin typeface="Comic Sans MS" panose="030F0702030302020204" pitchFamily="66" charset="0"/>
              </a:rPr>
              <a:t>displace aluminium.</a:t>
            </a:r>
          </a:p>
          <a:p>
            <a:pPr>
              <a:lnSpc>
                <a:spcPct val="150000"/>
              </a:lnSpc>
            </a:pPr>
            <a:r>
              <a:rPr lang="en-GB" sz="2000" dirty="0">
                <a:latin typeface="Comic Sans MS" panose="030F0702030302020204" pitchFamily="66" charset="0"/>
              </a:rPr>
              <a:t>Carbon </a:t>
            </a:r>
            <a:r>
              <a:rPr lang="en-GB" sz="2000" b="1" u="sng" dirty="0">
                <a:latin typeface="Comic Sans MS" panose="030F0702030302020204" pitchFamily="66" charset="0"/>
              </a:rPr>
              <a:t>WILL</a:t>
            </a:r>
            <a:r>
              <a:rPr lang="en-GB" sz="2000" dirty="0">
                <a:latin typeface="Comic Sans MS" panose="030F0702030302020204" pitchFamily="66" charset="0"/>
              </a:rPr>
              <a:t>  displace lead.</a:t>
            </a:r>
          </a:p>
          <a:p>
            <a:pPr>
              <a:lnSpc>
                <a:spcPct val="150000"/>
              </a:lnSpc>
            </a:pPr>
            <a:r>
              <a:rPr lang="en-GB" sz="2000" dirty="0">
                <a:latin typeface="Comic Sans MS" panose="030F0702030302020204" pitchFamily="66" charset="0"/>
              </a:rPr>
              <a:t>Carbon </a:t>
            </a:r>
            <a:r>
              <a:rPr lang="en-GB" sz="2000" b="1" u="sng" dirty="0">
                <a:latin typeface="Comic Sans MS" panose="030F0702030302020204" pitchFamily="66" charset="0"/>
              </a:rPr>
              <a:t>WILL NOT </a:t>
            </a:r>
            <a:r>
              <a:rPr lang="en-GB" sz="2000" dirty="0">
                <a:latin typeface="Comic Sans MS" panose="030F0702030302020204" pitchFamily="66" charset="0"/>
              </a:rPr>
              <a:t>displace magnesium.</a:t>
            </a:r>
          </a:p>
          <a:p>
            <a:pPr>
              <a:lnSpc>
                <a:spcPct val="150000"/>
              </a:lnSpc>
            </a:pPr>
            <a:r>
              <a:rPr lang="en-GB" sz="2000" dirty="0">
                <a:latin typeface="Comic Sans MS" panose="030F0702030302020204" pitchFamily="66" charset="0"/>
              </a:rPr>
              <a:t>Carbon </a:t>
            </a:r>
            <a:r>
              <a:rPr lang="en-GB" sz="2000" b="1" u="sng" dirty="0">
                <a:latin typeface="Comic Sans MS" panose="030F0702030302020204" pitchFamily="66" charset="0"/>
              </a:rPr>
              <a:t>WILL</a:t>
            </a:r>
            <a:r>
              <a:rPr lang="en-GB" sz="2000" dirty="0">
                <a:latin typeface="Comic Sans MS" panose="030F0702030302020204" pitchFamily="66" charset="0"/>
              </a:rPr>
              <a:t> displace copper.</a:t>
            </a:r>
          </a:p>
          <a:p>
            <a:pPr>
              <a:lnSpc>
                <a:spcPct val="150000"/>
              </a:lnSpc>
            </a:pPr>
            <a:r>
              <a:rPr lang="en-GB" sz="2000" dirty="0">
                <a:latin typeface="Comic Sans MS" panose="030F0702030302020204" pitchFamily="66" charset="0"/>
              </a:rPr>
              <a:t>Carbon </a:t>
            </a:r>
            <a:r>
              <a:rPr lang="en-GB" sz="2000" b="1" u="sng" dirty="0">
                <a:latin typeface="Comic Sans MS" panose="030F0702030302020204" pitchFamily="66" charset="0"/>
              </a:rPr>
              <a:t>WILL </a:t>
            </a:r>
            <a:r>
              <a:rPr lang="en-GB" sz="2000" dirty="0">
                <a:latin typeface="Comic Sans MS" panose="030F0702030302020204" pitchFamily="66" charset="0"/>
              </a:rPr>
              <a:t>displace iron.</a:t>
            </a:r>
          </a:p>
          <a:p>
            <a:pPr>
              <a:lnSpc>
                <a:spcPct val="150000"/>
              </a:lnSpc>
            </a:pPr>
            <a:r>
              <a:rPr lang="en-GB" sz="2000" dirty="0">
                <a:latin typeface="Comic Sans MS" panose="030F0702030302020204" pitchFamily="66" charset="0"/>
              </a:rPr>
              <a:t>Carbon </a:t>
            </a:r>
            <a:r>
              <a:rPr lang="en-GB" sz="2000" b="1" u="sng" dirty="0">
                <a:latin typeface="Comic Sans MS" panose="030F0702030302020204" pitchFamily="66" charset="0"/>
              </a:rPr>
              <a:t>WILL NOT </a:t>
            </a:r>
            <a:r>
              <a:rPr lang="en-GB" sz="2000" dirty="0">
                <a:latin typeface="Comic Sans MS" panose="030F0702030302020204" pitchFamily="66" charset="0"/>
              </a:rPr>
              <a:t>displace calcium.</a:t>
            </a:r>
          </a:p>
        </p:txBody>
      </p:sp>
      <p:pic>
        <p:nvPicPr>
          <p:cNvPr id="19" name="Picture 18" descr="Chart&#10;&#10;Description automatically generated with low confidence">
            <a:extLst>
              <a:ext uri="{FF2B5EF4-FFF2-40B4-BE49-F238E27FC236}">
                <a16:creationId xmlns:a16="http://schemas.microsoft.com/office/drawing/2014/main" id="{77FB4F74-061A-4D37-B6A7-6233BE351F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718" y="2073043"/>
            <a:ext cx="8350896" cy="1989002"/>
          </a:xfrm>
          <a:prstGeom prst="rect">
            <a:avLst/>
          </a:prstGeom>
        </p:spPr>
      </p:pic>
      <p:sp>
        <p:nvSpPr>
          <p:cNvPr id="18" name="TextBox 17">
            <a:extLst>
              <a:ext uri="{FF2B5EF4-FFF2-40B4-BE49-F238E27FC236}">
                <a16:creationId xmlns:a16="http://schemas.microsoft.com/office/drawing/2014/main" id="{FA0FFEF5-2AE4-46E3-BE27-2822D1D9D0A8}"/>
              </a:ext>
            </a:extLst>
          </p:cNvPr>
          <p:cNvSpPr txBox="1"/>
          <p:nvPr/>
        </p:nvSpPr>
        <p:spPr>
          <a:xfrm>
            <a:off x="35496" y="5445224"/>
            <a:ext cx="9124464" cy="138499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wrap="square">
            <a:spAutoFit/>
          </a:bodyPr>
          <a:lstStyle/>
          <a:p>
            <a:pPr algn="ctr">
              <a:defRPr/>
            </a:pPr>
            <a:r>
              <a:rPr lang="en-GB" sz="2400" b="1" u="sng" dirty="0">
                <a:latin typeface="Comic Sans MS" panose="030F0702030302020204" pitchFamily="66" charset="0"/>
              </a:rPr>
              <a:t>Stretch</a:t>
            </a:r>
          </a:p>
          <a:p>
            <a:pPr>
              <a:defRPr/>
            </a:pPr>
            <a:r>
              <a:rPr lang="en-GB" sz="2000" dirty="0">
                <a:latin typeface="Comic Sans MS" panose="030F0702030302020204" pitchFamily="66" charset="0"/>
              </a:rPr>
              <a:t>Carbon can be used to obtain iron from iron oxide, look at the above equation, what is happening? </a:t>
            </a:r>
            <a:r>
              <a:rPr lang="en-GB" sz="2000" b="1" dirty="0">
                <a:latin typeface="Comic Sans MS" panose="030F0702030302020204" pitchFamily="66" charset="0"/>
              </a:rPr>
              <a:t>Carbon displaces iron from iron oxide                                                                                  </a:t>
            </a:r>
            <a:r>
              <a:rPr lang="en-GB" sz="2000" dirty="0">
                <a:latin typeface="Comic Sans MS" panose="030F0702030302020204" pitchFamily="66" charset="0"/>
              </a:rPr>
              <a:t>Iron is used to make steel. How many uses of steel can you come up with?</a:t>
            </a:r>
          </a:p>
        </p:txBody>
      </p:sp>
      <p:sp>
        <p:nvSpPr>
          <p:cNvPr id="16" name="TextBox 15">
            <a:extLst>
              <a:ext uri="{FF2B5EF4-FFF2-40B4-BE49-F238E27FC236}">
                <a16:creationId xmlns:a16="http://schemas.microsoft.com/office/drawing/2014/main" id="{EDF95BC1-9526-4208-A99E-844FEFC2298C}"/>
              </a:ext>
            </a:extLst>
          </p:cNvPr>
          <p:cNvSpPr txBox="1"/>
          <p:nvPr/>
        </p:nvSpPr>
        <p:spPr>
          <a:xfrm>
            <a:off x="-2628800" y="2816989"/>
            <a:ext cx="2232248"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chemeClr val="tx1"/>
            </a:solidFill>
          </a:ln>
        </p:spPr>
        <p:txBody>
          <a:bodyPr wrap="square" rtlCol="0">
            <a:spAutoFit/>
          </a:bodyPr>
          <a:lstStyle/>
          <a:p>
            <a:pPr algn="ctr"/>
            <a:r>
              <a:rPr lang="en-GB" dirty="0">
                <a:latin typeface="Comic Sans MS" panose="030F0702030302020204" pitchFamily="66" charset="0"/>
              </a:rPr>
              <a:t>Sequence on click</a:t>
            </a:r>
          </a:p>
          <a:p>
            <a:pPr algn="ctr"/>
            <a:r>
              <a:rPr lang="en-GB" dirty="0">
                <a:latin typeface="Comic Sans MS" panose="030F0702030302020204" pitchFamily="66" charset="0"/>
              </a:rPr>
              <a:t>in slide show.</a:t>
            </a:r>
          </a:p>
        </p:txBody>
      </p:sp>
    </p:spTree>
    <p:extLst>
      <p:ext uri="{BB962C8B-B14F-4D97-AF65-F5344CB8AC3E}">
        <p14:creationId xmlns:p14="http://schemas.microsoft.com/office/powerpoint/2010/main" val="4482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5"/>
                                        </p:tgtEl>
                                        <p:attrNameLst>
                                          <p:attrName>style.visibility</p:attrName>
                                        </p:attrNameLst>
                                      </p:cBhvr>
                                      <p:to>
                                        <p:strVal val="hidden"/>
                                      </p:to>
                                    </p:set>
                                  </p:childTnLst>
                                </p:cTn>
                              </p:par>
                              <p:par>
                                <p:cTn id="12" presetID="1" presetClass="exit"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hidden"/>
                                      </p:to>
                                    </p:set>
                                  </p:childTnLst>
                                </p:cTn>
                              </p:par>
                              <p:par>
                                <p:cTn id="14" presetID="1" presetClass="exit"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hidden"/>
                                      </p:to>
                                    </p:set>
                                  </p:childTnLst>
                                </p:cTn>
                              </p:par>
                              <p:par>
                                <p:cTn id="16" presetID="1" presetClass="exit"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hidden"/>
                                      </p:to>
                                    </p:set>
                                  </p:childTnLst>
                                </p:cTn>
                              </p:par>
                              <p:par>
                                <p:cTn id="18" presetID="1" presetClass="exit"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12"/>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13"/>
                                        </p:tgtEl>
                                        <p:attrNameLst>
                                          <p:attrName>style.visibility</p:attrName>
                                        </p:attrNameLst>
                                      </p:cBhvr>
                                      <p:to>
                                        <p:strVal val="hidden"/>
                                      </p:to>
                                    </p:set>
                                  </p:childTnLst>
                                </p:cTn>
                              </p:par>
                              <p:par>
                                <p:cTn id="24" presetID="10"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2" grpId="0" animBg="1"/>
      <p:bldP spid="9" grpId="0" animBg="1"/>
      <p:bldP spid="15" grpId="0" animBg="1"/>
      <p:bldP spid="15" grpId="1"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5E723D2-1B76-40A2-803B-8BBF4AA9D5A5}"/>
              </a:ext>
            </a:extLst>
          </p:cNvPr>
          <p:cNvSpPr txBox="1"/>
          <p:nvPr/>
        </p:nvSpPr>
        <p:spPr>
          <a:xfrm>
            <a:off x="391319" y="124172"/>
            <a:ext cx="8361363" cy="492442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a:spAutoFit/>
          </a:bodyPr>
          <a:lstStyle/>
          <a:p>
            <a:pPr>
              <a:defRPr/>
            </a:pPr>
            <a:r>
              <a:rPr lang="en-GB" sz="2400" u="sng" dirty="0">
                <a:latin typeface="Comic Sans MS" panose="030F0702030302020204" pitchFamily="66" charset="0"/>
              </a:rPr>
              <a:t>SUMMARY</a:t>
            </a:r>
            <a:endParaRPr lang="en-GB" sz="24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Carbon is a plentiful element that can be used to displace useful metals from their ores.</a:t>
            </a:r>
          </a:p>
          <a:p>
            <a:pPr marL="342900" indent="-324000">
              <a:buSzPct val="110000"/>
              <a:buFont typeface="Arial" panose="020B0604020202020204" pitchFamily="34" charset="0"/>
              <a:buChar char="•"/>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A large amount of iron is obtained using carbon to displace iron from iron oxide. This is done in giant </a:t>
            </a:r>
            <a:r>
              <a:rPr lang="en-GB" sz="2400" b="1" dirty="0">
                <a:latin typeface="Comic Sans MS" panose="030F0702030302020204" pitchFamily="66" charset="0"/>
              </a:rPr>
              <a:t>blast furnaces</a:t>
            </a:r>
            <a:r>
              <a:rPr lang="en-GB" sz="2400" dirty="0">
                <a:latin typeface="Comic Sans MS" panose="030F0702030302020204" pitchFamily="66" charset="0"/>
              </a:rPr>
              <a:t>.</a:t>
            </a:r>
          </a:p>
          <a:p>
            <a:pPr marL="18900">
              <a:buSzPct val="110000"/>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Iron is used to make steel that has many uses such as……..…</a:t>
            </a:r>
          </a:p>
          <a:p>
            <a:pPr marL="342900" indent="-324000">
              <a:buSzPct val="110000"/>
              <a:buFont typeface="Arial" panose="020B0604020202020204" pitchFamily="34" charset="0"/>
              <a:buChar char="•"/>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Lead is also obtained from its ore using carbon to displace lead from lead oxide. Lead is widely used in car batteries, glass making and on buildings.</a:t>
            </a:r>
          </a:p>
          <a:p>
            <a:pPr marL="18900">
              <a:buSzPct val="110000"/>
              <a:defRPr/>
            </a:pPr>
            <a:endParaRPr lang="en-GB" sz="1000" b="1" dirty="0">
              <a:latin typeface="Comic Sans MS" panose="030F0702030302020204" pitchFamily="66" charset="0"/>
            </a:endParaRPr>
          </a:p>
          <a:p>
            <a:pPr>
              <a:buSzPct val="110000"/>
              <a:defRPr/>
            </a:pPr>
            <a:endParaRPr lang="en-GB" sz="1000" dirty="0">
              <a:latin typeface="Comic Sans MS" panose="030F0702030302020204" pitchFamily="66" charset="0"/>
            </a:endParaRPr>
          </a:p>
        </p:txBody>
      </p:sp>
      <p:sp>
        <p:nvSpPr>
          <p:cNvPr id="2" name="Footer Placeholder 1">
            <a:extLst>
              <a:ext uri="{FF2B5EF4-FFF2-40B4-BE49-F238E27FC236}">
                <a16:creationId xmlns:a16="http://schemas.microsoft.com/office/drawing/2014/main" id="{BDF2665D-AF79-4AB4-96C3-4D43143EE609}"/>
              </a:ext>
            </a:extLst>
          </p:cNvPr>
          <p:cNvSpPr>
            <a:spLocks noGrp="1"/>
          </p:cNvSpPr>
          <p:nvPr>
            <p:ph type="ftr" sz="quarter" idx="11"/>
          </p:nvPr>
        </p:nvSpPr>
        <p:spPr>
          <a:xfrm>
            <a:off x="7149008" y="6677273"/>
            <a:ext cx="2895600" cy="280119"/>
          </a:xfrm>
        </p:spPr>
        <p:txBody>
          <a:bodyPr/>
          <a:lstStyle/>
          <a:p>
            <a:r>
              <a:rPr lang="en-GB" sz="800" dirty="0">
                <a:solidFill>
                  <a:schemeClr val="bg1">
                    <a:lumMod val="85000"/>
                  </a:schemeClr>
                </a:solidFill>
              </a:rPr>
              <a:t>nextpagescience ©</a:t>
            </a:r>
          </a:p>
        </p:txBody>
      </p:sp>
    </p:spTree>
    <p:extLst>
      <p:ext uri="{BB962C8B-B14F-4D97-AF65-F5344CB8AC3E}">
        <p14:creationId xmlns:p14="http://schemas.microsoft.com/office/powerpoint/2010/main" val="2700102017"/>
      </p:ext>
    </p:extLst>
  </p:cSld>
  <p:clrMapOvr>
    <a:masterClrMapping/>
  </p:clrMapOvr>
</p:sld>
</file>

<file path=ppt/theme/theme1.xml><?xml version="1.0" encoding="utf-8"?>
<a:theme xmlns:a="http://schemas.openxmlformats.org/drawingml/2006/main" name="Lab safety &amp; apparatu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6177</TotalTime>
  <Words>338</Words>
  <Application>Microsoft Office PowerPoint</Application>
  <PresentationFormat>On-screen Show (4:3)</PresentationFormat>
  <Paragraphs>51</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OpenDyslexic</vt:lpstr>
      <vt:lpstr>Lab safety &amp; apparatus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Digestion</dc:title>
  <dc:creator>Simon Cox</dc:creator>
  <cp:lastModifiedBy>Amanda Sharp</cp:lastModifiedBy>
  <cp:revision>479</cp:revision>
  <cp:lastPrinted>2016-09-29T14:32:46Z</cp:lastPrinted>
  <dcterms:created xsi:type="dcterms:W3CDTF">2014-09-06T19:55:35Z</dcterms:created>
  <dcterms:modified xsi:type="dcterms:W3CDTF">2021-03-31T20:14:45Z</dcterms:modified>
</cp:coreProperties>
</file>